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charts/chart1.xml" ContentType="application/vnd.openxmlformats-officedocument.drawingml.chart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9" r:id="rId2"/>
    <p:sldId id="290" r:id="rId3"/>
    <p:sldId id="291" r:id="rId4"/>
    <p:sldId id="293" r:id="rId5"/>
    <p:sldId id="297" r:id="rId6"/>
    <p:sldId id="298" r:id="rId7"/>
    <p:sldId id="299" r:id="rId8"/>
    <p:sldId id="300" r:id="rId9"/>
    <p:sldId id="301" r:id="rId10"/>
    <p:sldId id="302" r:id="rId11"/>
  </p:sldIdLst>
  <p:sldSz cx="12192000" cy="6858000"/>
  <p:notesSz cx="6858000" cy="9144000"/>
  <p:custDataLst>
    <p:tags r:id="rId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FFD"/>
    <a:srgbClr val="FFFFFF"/>
    <a:srgbClr val="EBFFFD"/>
    <a:srgbClr val="E5FFFC"/>
    <a:srgbClr val="F2F7FC"/>
    <a:srgbClr val="E9F2FB"/>
    <a:srgbClr val="E6F0FA"/>
    <a:srgbClr val="F3FBFB"/>
    <a:srgbClr val="EDF9F9"/>
    <a:srgbClr val="F7F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4" autoAdjust="0"/>
    <p:restoredTop sz="93750" autoAdjust="0"/>
  </p:normalViewPr>
  <p:slideViewPr>
    <p:cSldViewPr snapToGrid="0">
      <p:cViewPr varScale="1">
        <p:scale>
          <a:sx n="90" d="100"/>
          <a:sy n="90" d="100"/>
        </p:scale>
        <p:origin x="208" y="744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70907840440165"/>
          <c:y val="3.207920792079208E-2"/>
          <c:w val="0.8739683631361761"/>
          <c:h val="0.9358415841584159"/>
        </c:manualLayout>
      </c:layout>
      <c:lineChart>
        <c:grouping val="standard"/>
        <c:varyColors val="0"/>
        <c:ser>
          <c:idx val="0"/>
          <c:order val="0"/>
          <c:spPr>
            <a:ln w="19050" algn="ctr">
              <a:solidFill>
                <a:schemeClr val="tx2"/>
              </a:solidFill>
              <a:prstDash val="solid"/>
            </a:ln>
          </c:spPr>
          <c:marker>
            <c:symbol val="none"/>
          </c:marker>
          <c:val>
            <c:numRef>
              <c:f>Sheet1!$A$1:$EJ$1</c:f>
              <c:numCache>
                <c:formatCode>General</c:formatCode>
                <c:ptCount val="140"/>
                <c:pt idx="0">
                  <c:v>190</c:v>
                </c:pt>
                <c:pt idx="1">
                  <c:v>744</c:v>
                </c:pt>
                <c:pt idx="2">
                  <c:v>1716</c:v>
                </c:pt>
                <c:pt idx="3">
                  <c:v>3054</c:v>
                </c:pt>
                <c:pt idx="4">
                  <c:v>4658</c:v>
                </c:pt>
                <c:pt idx="5">
                  <c:v>9922</c:v>
                </c:pt>
                <c:pt idx="6">
                  <c:v>11078</c:v>
                </c:pt>
                <c:pt idx="7">
                  <c:v>15186</c:v>
                </c:pt>
                <c:pt idx="8">
                  <c:v>18508</c:v>
                </c:pt>
                <c:pt idx="9">
                  <c:v>22686</c:v>
                </c:pt>
                <c:pt idx="10">
                  <c:v>32164</c:v>
                </c:pt>
                <c:pt idx="11">
                  <c:v>38336</c:v>
                </c:pt>
                <c:pt idx="12">
                  <c:v>46318</c:v>
                </c:pt>
                <c:pt idx="13">
                  <c:v>53784</c:v>
                </c:pt>
                <c:pt idx="14">
                  <c:v>60078</c:v>
                </c:pt>
                <c:pt idx="15">
                  <c:v>67124</c:v>
                </c:pt>
                <c:pt idx="16">
                  <c:v>72532</c:v>
                </c:pt>
                <c:pt idx="17">
                  <c:v>78562</c:v>
                </c:pt>
                <c:pt idx="18">
                  <c:v>83612</c:v>
                </c:pt>
                <c:pt idx="19">
                  <c:v>87676</c:v>
                </c:pt>
                <c:pt idx="20">
                  <c:v>88422</c:v>
                </c:pt>
                <c:pt idx="21">
                  <c:v>118694</c:v>
                </c:pt>
                <c:pt idx="22">
                  <c:v>131620</c:v>
                </c:pt>
                <c:pt idx="23">
                  <c:v>135730</c:v>
                </c:pt>
                <c:pt idx="24">
                  <c:v>139930</c:v>
                </c:pt>
                <c:pt idx="25">
                  <c:v>143772</c:v>
                </c:pt>
                <c:pt idx="26">
                  <c:v>147326</c:v>
                </c:pt>
                <c:pt idx="27">
                  <c:v>148142</c:v>
                </c:pt>
                <c:pt idx="28">
                  <c:v>149058</c:v>
                </c:pt>
                <c:pt idx="29">
                  <c:v>150004</c:v>
                </c:pt>
                <c:pt idx="30">
                  <c:v>152906</c:v>
                </c:pt>
                <c:pt idx="31">
                  <c:v>152948</c:v>
                </c:pt>
                <c:pt idx="32">
                  <c:v>153386</c:v>
                </c:pt>
                <c:pt idx="33">
                  <c:v>154412</c:v>
                </c:pt>
                <c:pt idx="34">
                  <c:v>155236</c:v>
                </c:pt>
                <c:pt idx="35">
                  <c:v>156104</c:v>
                </c:pt>
                <c:pt idx="36">
                  <c:v>156760</c:v>
                </c:pt>
                <c:pt idx="37">
                  <c:v>157616</c:v>
                </c:pt>
                <c:pt idx="38">
                  <c:v>158768</c:v>
                </c:pt>
                <c:pt idx="39">
                  <c:v>159176</c:v>
                </c:pt>
                <c:pt idx="40">
                  <c:v>159426</c:v>
                </c:pt>
                <c:pt idx="41">
                  <c:v>159676</c:v>
                </c:pt>
                <c:pt idx="42">
                  <c:v>159978</c:v>
                </c:pt>
                <c:pt idx="43">
                  <c:v>160284</c:v>
                </c:pt>
                <c:pt idx="44">
                  <c:v>160444</c:v>
                </c:pt>
                <c:pt idx="45">
                  <c:v>160550</c:v>
                </c:pt>
                <c:pt idx="46">
                  <c:v>160624</c:v>
                </c:pt>
                <c:pt idx="47">
                  <c:v>160678</c:v>
                </c:pt>
                <c:pt idx="48">
                  <c:v>160746</c:v>
                </c:pt>
                <c:pt idx="49">
                  <c:v>160768</c:v>
                </c:pt>
                <c:pt idx="50">
                  <c:v>160794</c:v>
                </c:pt>
                <c:pt idx="51">
                  <c:v>160858</c:v>
                </c:pt>
                <c:pt idx="52">
                  <c:v>160910</c:v>
                </c:pt>
                <c:pt idx="53">
                  <c:v>160970</c:v>
                </c:pt>
                <c:pt idx="54">
                  <c:v>161020</c:v>
                </c:pt>
                <c:pt idx="55">
                  <c:v>161108</c:v>
                </c:pt>
                <c:pt idx="56">
                  <c:v>161216</c:v>
                </c:pt>
                <c:pt idx="57">
                  <c:v>161404</c:v>
                </c:pt>
                <c:pt idx="58">
                  <c:v>161514</c:v>
                </c:pt>
                <c:pt idx="59">
                  <c:v>161774</c:v>
                </c:pt>
                <c:pt idx="60">
                  <c:v>161900</c:v>
                </c:pt>
                <c:pt idx="61">
                  <c:v>162086</c:v>
                </c:pt>
                <c:pt idx="62">
                  <c:v>162226</c:v>
                </c:pt>
                <c:pt idx="63">
                  <c:v>162468</c:v>
                </c:pt>
                <c:pt idx="64">
                  <c:v>162698</c:v>
                </c:pt>
                <c:pt idx="65">
                  <c:v>162902</c:v>
                </c:pt>
                <c:pt idx="66">
                  <c:v>163148</c:v>
                </c:pt>
                <c:pt idx="67">
                  <c:v>163300</c:v>
                </c:pt>
                <c:pt idx="68">
                  <c:v>163462</c:v>
                </c:pt>
                <c:pt idx="69">
                  <c:v>163626</c:v>
                </c:pt>
                <c:pt idx="70">
                  <c:v>163768</c:v>
                </c:pt>
                <c:pt idx="71">
                  <c:v>163926</c:v>
                </c:pt>
                <c:pt idx="72">
                  <c:v>163990</c:v>
                </c:pt>
                <c:pt idx="73">
                  <c:v>164108</c:v>
                </c:pt>
                <c:pt idx="74">
                  <c:v>164234</c:v>
                </c:pt>
                <c:pt idx="75">
                  <c:v>164340</c:v>
                </c:pt>
                <c:pt idx="76">
                  <c:v>164522</c:v>
                </c:pt>
                <c:pt idx="77">
                  <c:v>164670</c:v>
                </c:pt>
                <c:pt idx="78">
                  <c:v>164786</c:v>
                </c:pt>
                <c:pt idx="79">
                  <c:v>164932</c:v>
                </c:pt>
                <c:pt idx="80">
                  <c:v>165172</c:v>
                </c:pt>
                <c:pt idx="81">
                  <c:v>165330</c:v>
                </c:pt>
                <c:pt idx="82">
                  <c:v>165516</c:v>
                </c:pt>
                <c:pt idx="83">
                  <c:v>165616</c:v>
                </c:pt>
                <c:pt idx="84">
                  <c:v>165710</c:v>
                </c:pt>
                <c:pt idx="85">
                  <c:v>166424</c:v>
                </c:pt>
                <c:pt idx="86">
                  <c:v>166478</c:v>
                </c:pt>
                <c:pt idx="87">
                  <c:v>166514</c:v>
                </c:pt>
                <c:pt idx="88">
                  <c:v>166538</c:v>
                </c:pt>
                <c:pt idx="89">
                  <c:v>166610</c:v>
                </c:pt>
                <c:pt idx="90">
                  <c:v>166640</c:v>
                </c:pt>
                <c:pt idx="91">
                  <c:v>166672</c:v>
                </c:pt>
                <c:pt idx="92">
                  <c:v>166702</c:v>
                </c:pt>
                <c:pt idx="93">
                  <c:v>166722</c:v>
                </c:pt>
                <c:pt idx="94">
                  <c:v>166728</c:v>
                </c:pt>
                <c:pt idx="95">
                  <c:v>166740</c:v>
                </c:pt>
                <c:pt idx="96">
                  <c:v>166784</c:v>
                </c:pt>
                <c:pt idx="97">
                  <c:v>166792</c:v>
                </c:pt>
                <c:pt idx="98">
                  <c:v>166816</c:v>
                </c:pt>
                <c:pt idx="99">
                  <c:v>166822</c:v>
                </c:pt>
                <c:pt idx="100">
                  <c:v>166822</c:v>
                </c:pt>
                <c:pt idx="101">
                  <c:v>166832</c:v>
                </c:pt>
                <c:pt idx="102">
                  <c:v>166836</c:v>
                </c:pt>
                <c:pt idx="103">
                  <c:v>166840</c:v>
                </c:pt>
                <c:pt idx="104">
                  <c:v>166844</c:v>
                </c:pt>
                <c:pt idx="105">
                  <c:v>166854</c:v>
                </c:pt>
                <c:pt idx="106">
                  <c:v>166856</c:v>
                </c:pt>
                <c:pt idx="107">
                  <c:v>166884</c:v>
                </c:pt>
                <c:pt idx="108">
                  <c:v>166924</c:v>
                </c:pt>
                <c:pt idx="109">
                  <c:v>166926</c:v>
                </c:pt>
                <c:pt idx="110">
                  <c:v>166940</c:v>
                </c:pt>
                <c:pt idx="111">
                  <c:v>166952</c:v>
                </c:pt>
                <c:pt idx="112">
                  <c:v>166962</c:v>
                </c:pt>
                <c:pt idx="113">
                  <c:v>166980</c:v>
                </c:pt>
                <c:pt idx="114">
                  <c:v>166992</c:v>
                </c:pt>
                <c:pt idx="115">
                  <c:v>167012</c:v>
                </c:pt>
                <c:pt idx="116">
                  <c:v>167030</c:v>
                </c:pt>
                <c:pt idx="117">
                  <c:v>167030</c:v>
                </c:pt>
                <c:pt idx="118">
                  <c:v>167030</c:v>
                </c:pt>
                <c:pt idx="119">
                  <c:v>167030</c:v>
                </c:pt>
                <c:pt idx="120">
                  <c:v>167066</c:v>
                </c:pt>
                <c:pt idx="121">
                  <c:v>167072</c:v>
                </c:pt>
                <c:pt idx="122">
                  <c:v>167094</c:v>
                </c:pt>
                <c:pt idx="123">
                  <c:v>167108</c:v>
                </c:pt>
                <c:pt idx="124">
                  <c:v>167110</c:v>
                </c:pt>
                <c:pt idx="125">
                  <c:v>167116</c:v>
                </c:pt>
                <c:pt idx="126">
                  <c:v>167116</c:v>
                </c:pt>
                <c:pt idx="127">
                  <c:v>167150</c:v>
                </c:pt>
                <c:pt idx="128">
                  <c:v>167160</c:v>
                </c:pt>
                <c:pt idx="129">
                  <c:v>167196</c:v>
                </c:pt>
                <c:pt idx="130">
                  <c:v>167212</c:v>
                </c:pt>
                <c:pt idx="131">
                  <c:v>167226</c:v>
                </c:pt>
                <c:pt idx="132">
                  <c:v>167224</c:v>
                </c:pt>
                <c:pt idx="133">
                  <c:v>167246</c:v>
                </c:pt>
                <c:pt idx="134">
                  <c:v>167258</c:v>
                </c:pt>
                <c:pt idx="135">
                  <c:v>167276</c:v>
                </c:pt>
                <c:pt idx="136">
                  <c:v>167286</c:v>
                </c:pt>
                <c:pt idx="137">
                  <c:v>167294</c:v>
                </c:pt>
                <c:pt idx="138">
                  <c:v>167300</c:v>
                </c:pt>
                <c:pt idx="139">
                  <c:v>167322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548-469C-9177-9338DA2DA3C7}"/>
            </c:ext>
          </c:extLst>
        </c:ser>
        <c:ser>
          <c:idx val="1"/>
          <c:order val="1"/>
          <c:spPr>
            <a:ln w="19050" algn="ctr">
              <a:solidFill>
                <a:srgbClr val="9DB1CF"/>
              </a:solidFill>
              <a:prstDash val="solid"/>
            </a:ln>
          </c:spPr>
          <c:marker>
            <c:symbol val="none"/>
          </c:marker>
          <c:val>
            <c:numRef>
              <c:f>Sheet1!$A$2:$EJ$2</c:f>
              <c:numCache>
                <c:formatCode>General</c:formatCode>
                <c:ptCount val="14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  <c:pt idx="20">
                  <c:v>3</c:v>
                </c:pt>
                <c:pt idx="21">
                  <c:v>3</c:v>
                </c:pt>
                <c:pt idx="22">
                  <c:v>3</c:v>
                </c:pt>
                <c:pt idx="23">
                  <c:v>3</c:v>
                </c:pt>
                <c:pt idx="24">
                  <c:v>3</c:v>
                </c:pt>
                <c:pt idx="25">
                  <c:v>3</c:v>
                </c:pt>
                <c:pt idx="26">
                  <c:v>3</c:v>
                </c:pt>
                <c:pt idx="27">
                  <c:v>3</c:v>
                </c:pt>
                <c:pt idx="28">
                  <c:v>3</c:v>
                </c:pt>
                <c:pt idx="29">
                  <c:v>20</c:v>
                </c:pt>
                <c:pt idx="30">
                  <c:v>62</c:v>
                </c:pt>
                <c:pt idx="31">
                  <c:v>155</c:v>
                </c:pt>
                <c:pt idx="32">
                  <c:v>229</c:v>
                </c:pt>
                <c:pt idx="33">
                  <c:v>322</c:v>
                </c:pt>
                <c:pt idx="34">
                  <c:v>453</c:v>
                </c:pt>
                <c:pt idx="35">
                  <c:v>655</c:v>
                </c:pt>
                <c:pt idx="36">
                  <c:v>888</c:v>
                </c:pt>
                <c:pt idx="37">
                  <c:v>1128</c:v>
                </c:pt>
                <c:pt idx="38">
                  <c:v>1694</c:v>
                </c:pt>
                <c:pt idx="39">
                  <c:v>2036</c:v>
                </c:pt>
                <c:pt idx="40">
                  <c:v>2502</c:v>
                </c:pt>
                <c:pt idx="41">
                  <c:v>3089</c:v>
                </c:pt>
                <c:pt idx="42">
                  <c:v>3858</c:v>
                </c:pt>
                <c:pt idx="43">
                  <c:v>4636</c:v>
                </c:pt>
                <c:pt idx="44">
                  <c:v>5883</c:v>
                </c:pt>
                <c:pt idx="45">
                  <c:v>7375</c:v>
                </c:pt>
                <c:pt idx="46">
                  <c:v>9172</c:v>
                </c:pt>
                <c:pt idx="47">
                  <c:v>10149</c:v>
                </c:pt>
                <c:pt idx="48">
                  <c:v>12462</c:v>
                </c:pt>
                <c:pt idx="49">
                  <c:v>15113</c:v>
                </c:pt>
                <c:pt idx="50">
                  <c:v>17660</c:v>
                </c:pt>
                <c:pt idx="51">
                  <c:v>21157</c:v>
                </c:pt>
                <c:pt idx="52">
                  <c:v>24747</c:v>
                </c:pt>
                <c:pt idx="53">
                  <c:v>27980</c:v>
                </c:pt>
                <c:pt idx="54">
                  <c:v>31506</c:v>
                </c:pt>
                <c:pt idx="55">
                  <c:v>35713</c:v>
                </c:pt>
                <c:pt idx="56">
                  <c:v>41035</c:v>
                </c:pt>
                <c:pt idx="57">
                  <c:v>47021</c:v>
                </c:pt>
                <c:pt idx="58">
                  <c:v>53578</c:v>
                </c:pt>
                <c:pt idx="59">
                  <c:v>59138</c:v>
                </c:pt>
                <c:pt idx="60">
                  <c:v>63927</c:v>
                </c:pt>
                <c:pt idx="61">
                  <c:v>69176</c:v>
                </c:pt>
                <c:pt idx="62">
                  <c:v>74386</c:v>
                </c:pt>
                <c:pt idx="63">
                  <c:v>80589</c:v>
                </c:pt>
                <c:pt idx="64">
                  <c:v>86498</c:v>
                </c:pt>
                <c:pt idx="65">
                  <c:v>92472</c:v>
                </c:pt>
                <c:pt idx="66">
                  <c:v>97689</c:v>
                </c:pt>
                <c:pt idx="67">
                  <c:v>101739</c:v>
                </c:pt>
                <c:pt idx="68">
                  <c:v>105792</c:v>
                </c:pt>
                <c:pt idx="69">
                  <c:v>110574</c:v>
                </c:pt>
                <c:pt idx="70">
                  <c:v>115242</c:v>
                </c:pt>
                <c:pt idx="71">
                  <c:v>119827</c:v>
                </c:pt>
                <c:pt idx="72">
                  <c:v>124632</c:v>
                </c:pt>
                <c:pt idx="73">
                  <c:v>128948</c:v>
                </c:pt>
                <c:pt idx="74">
                  <c:v>132547</c:v>
                </c:pt>
                <c:pt idx="75">
                  <c:v>135586</c:v>
                </c:pt>
                <c:pt idx="76">
                  <c:v>139422</c:v>
                </c:pt>
                <c:pt idx="77">
                  <c:v>143626</c:v>
                </c:pt>
                <c:pt idx="78">
                  <c:v>147577</c:v>
                </c:pt>
                <c:pt idx="79">
                  <c:v>152271</c:v>
                </c:pt>
                <c:pt idx="80">
                  <c:v>156363</c:v>
                </c:pt>
                <c:pt idx="81">
                  <c:v>159516</c:v>
                </c:pt>
                <c:pt idx="82">
                  <c:v>162488</c:v>
                </c:pt>
                <c:pt idx="83">
                  <c:v>165155</c:v>
                </c:pt>
                <c:pt idx="84">
                  <c:v>168941</c:v>
                </c:pt>
                <c:pt idx="85">
                  <c:v>172434</c:v>
                </c:pt>
                <c:pt idx="86">
                  <c:v>175925</c:v>
                </c:pt>
                <c:pt idx="87">
                  <c:v>178972</c:v>
                </c:pt>
                <c:pt idx="88">
                  <c:v>181228</c:v>
                </c:pt>
                <c:pt idx="89">
                  <c:v>183957</c:v>
                </c:pt>
                <c:pt idx="90">
                  <c:v>187327</c:v>
                </c:pt>
                <c:pt idx="91">
                  <c:v>189973</c:v>
                </c:pt>
                <c:pt idx="92">
                  <c:v>192994</c:v>
                </c:pt>
                <c:pt idx="93">
                  <c:v>195351</c:v>
                </c:pt>
                <c:pt idx="94">
                  <c:v>197675</c:v>
                </c:pt>
                <c:pt idx="95">
                  <c:v>199414</c:v>
                </c:pt>
                <c:pt idx="96">
                  <c:v>201505</c:v>
                </c:pt>
                <c:pt idx="97">
                  <c:v>203591</c:v>
                </c:pt>
                <c:pt idx="98">
                  <c:v>205463</c:v>
                </c:pt>
                <c:pt idx="99">
                  <c:v>207428</c:v>
                </c:pt>
                <c:pt idx="100">
                  <c:v>209328</c:v>
                </c:pt>
                <c:pt idx="101">
                  <c:v>210717</c:v>
                </c:pt>
                <c:pt idx="102">
                  <c:v>211938</c:v>
                </c:pt>
                <c:pt idx="103">
                  <c:v>213013</c:v>
                </c:pt>
                <c:pt idx="104">
                  <c:v>214457</c:v>
                </c:pt>
                <c:pt idx="105">
                  <c:v>215858</c:v>
                </c:pt>
                <c:pt idx="106">
                  <c:v>217185</c:v>
                </c:pt>
                <c:pt idx="107">
                  <c:v>218268</c:v>
                </c:pt>
                <c:pt idx="108">
                  <c:v>219070</c:v>
                </c:pt>
                <c:pt idx="109">
                  <c:v>219814</c:v>
                </c:pt>
                <c:pt idx="110">
                  <c:v>221216</c:v>
                </c:pt>
                <c:pt idx="111">
                  <c:v>222104</c:v>
                </c:pt>
                <c:pt idx="112">
                  <c:v>223096</c:v>
                </c:pt>
                <c:pt idx="113">
                  <c:v>223885</c:v>
                </c:pt>
                <c:pt idx="114">
                  <c:v>224760</c:v>
                </c:pt>
                <c:pt idx="115">
                  <c:v>225435</c:v>
                </c:pt>
                <c:pt idx="116">
                  <c:v>225886</c:v>
                </c:pt>
                <c:pt idx="117">
                  <c:v>226699</c:v>
                </c:pt>
                <c:pt idx="118">
                  <c:v>227364</c:v>
                </c:pt>
                <c:pt idx="119">
                  <c:v>228006</c:v>
                </c:pt>
                <c:pt idx="120">
                  <c:v>228658</c:v>
                </c:pt>
                <c:pt idx="121">
                  <c:v>229327</c:v>
                </c:pt>
                <c:pt idx="122">
                  <c:v>229858</c:v>
                </c:pt>
                <c:pt idx="123">
                  <c:v>230158</c:v>
                </c:pt>
                <c:pt idx="124">
                  <c:v>230555</c:v>
                </c:pt>
                <c:pt idx="125">
                  <c:v>231139</c:v>
                </c:pt>
                <c:pt idx="126">
                  <c:v>231732</c:v>
                </c:pt>
                <c:pt idx="127">
                  <c:v>232248</c:v>
                </c:pt>
                <c:pt idx="128">
                  <c:v>232664</c:v>
                </c:pt>
                <c:pt idx="129">
                  <c:v>232997</c:v>
                </c:pt>
                <c:pt idx="130">
                  <c:v>233197</c:v>
                </c:pt>
                <c:pt idx="131">
                  <c:v>233515</c:v>
                </c:pt>
                <c:pt idx="132">
                  <c:v>233836</c:v>
                </c:pt>
                <c:pt idx="133">
                  <c:v>234013</c:v>
                </c:pt>
                <c:pt idx="134">
                  <c:v>234531</c:v>
                </c:pt>
                <c:pt idx="135">
                  <c:v>234801</c:v>
                </c:pt>
                <c:pt idx="136">
                  <c:v>234998</c:v>
                </c:pt>
                <c:pt idx="137">
                  <c:v>235278</c:v>
                </c:pt>
                <c:pt idx="138">
                  <c:v>235561</c:v>
                </c:pt>
                <c:pt idx="139">
                  <c:v>235763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548-469C-9177-9338DA2DA3C7}"/>
            </c:ext>
          </c:extLst>
        </c:ser>
        <c:ser>
          <c:idx val="2"/>
          <c:order val="2"/>
          <c:spPr>
            <a:ln w="19050" algn="ctr">
              <a:solidFill>
                <a:schemeClr val="accent3"/>
              </a:solidFill>
              <a:prstDash val="solid"/>
            </a:ln>
          </c:spPr>
          <c:marker>
            <c:symbol val="none"/>
          </c:marker>
          <c:val>
            <c:numRef>
              <c:f>Sheet1!$A$3:$EJ$3</c:f>
              <c:numCache>
                <c:formatCode>General</c:formatCode>
                <c:ptCount val="14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2</c:v>
                </c:pt>
                <c:pt idx="4">
                  <c:v>2</c:v>
                </c:pt>
                <c:pt idx="5">
                  <c:v>5</c:v>
                </c:pt>
                <c:pt idx="6">
                  <c:v>5</c:v>
                </c:pt>
                <c:pt idx="7">
                  <c:v>9</c:v>
                </c:pt>
                <c:pt idx="8">
                  <c:v>13</c:v>
                </c:pt>
                <c:pt idx="9">
                  <c:v>18</c:v>
                </c:pt>
                <c:pt idx="10">
                  <c:v>18</c:v>
                </c:pt>
                <c:pt idx="11">
                  <c:v>18</c:v>
                </c:pt>
                <c:pt idx="12">
                  <c:v>20</c:v>
                </c:pt>
                <c:pt idx="13">
                  <c:v>20</c:v>
                </c:pt>
                <c:pt idx="14">
                  <c:v>20</c:v>
                </c:pt>
                <c:pt idx="15">
                  <c:v>23</c:v>
                </c:pt>
                <c:pt idx="16">
                  <c:v>23</c:v>
                </c:pt>
                <c:pt idx="17">
                  <c:v>24</c:v>
                </c:pt>
                <c:pt idx="18">
                  <c:v>24</c:v>
                </c:pt>
                <c:pt idx="19">
                  <c:v>24</c:v>
                </c:pt>
                <c:pt idx="20">
                  <c:v>26</c:v>
                </c:pt>
                <c:pt idx="21">
                  <c:v>26</c:v>
                </c:pt>
                <c:pt idx="22">
                  <c:v>27</c:v>
                </c:pt>
                <c:pt idx="23">
                  <c:v>41</c:v>
                </c:pt>
                <c:pt idx="24">
                  <c:v>57</c:v>
                </c:pt>
                <c:pt idx="25">
                  <c:v>64</c:v>
                </c:pt>
                <c:pt idx="26">
                  <c:v>72</c:v>
                </c:pt>
                <c:pt idx="27">
                  <c:v>82</c:v>
                </c:pt>
                <c:pt idx="28">
                  <c:v>92</c:v>
                </c:pt>
                <c:pt idx="29">
                  <c:v>103</c:v>
                </c:pt>
                <c:pt idx="30">
                  <c:v>120</c:v>
                </c:pt>
                <c:pt idx="31">
                  <c:v>145</c:v>
                </c:pt>
                <c:pt idx="32">
                  <c:v>157</c:v>
                </c:pt>
                <c:pt idx="33">
                  <c:v>168</c:v>
                </c:pt>
                <c:pt idx="34">
                  <c:v>187</c:v>
                </c:pt>
                <c:pt idx="35">
                  <c:v>212</c:v>
                </c:pt>
                <c:pt idx="36">
                  <c:v>226</c:v>
                </c:pt>
                <c:pt idx="37">
                  <c:v>239</c:v>
                </c:pt>
                <c:pt idx="38">
                  <c:v>254</c:v>
                </c:pt>
                <c:pt idx="39">
                  <c:v>272</c:v>
                </c:pt>
                <c:pt idx="40">
                  <c:v>291</c:v>
                </c:pt>
                <c:pt idx="41">
                  <c:v>329</c:v>
                </c:pt>
                <c:pt idx="42">
                  <c:v>358</c:v>
                </c:pt>
                <c:pt idx="43">
                  <c:v>418</c:v>
                </c:pt>
                <c:pt idx="44">
                  <c:v>459</c:v>
                </c:pt>
                <c:pt idx="45">
                  <c:v>500</c:v>
                </c:pt>
                <c:pt idx="46">
                  <c:v>509</c:v>
                </c:pt>
                <c:pt idx="47">
                  <c:v>579</c:v>
                </c:pt>
                <c:pt idx="48">
                  <c:v>637</c:v>
                </c:pt>
                <c:pt idx="49">
                  <c:v>637</c:v>
                </c:pt>
                <c:pt idx="50">
                  <c:v>699</c:v>
                </c:pt>
                <c:pt idx="51">
                  <c:v>771</c:v>
                </c:pt>
                <c:pt idx="52">
                  <c:v>837</c:v>
                </c:pt>
                <c:pt idx="53">
                  <c:v>837</c:v>
                </c:pt>
                <c:pt idx="54">
                  <c:v>876</c:v>
                </c:pt>
                <c:pt idx="55">
                  <c:v>887</c:v>
                </c:pt>
                <c:pt idx="56">
                  <c:v>922</c:v>
                </c:pt>
                <c:pt idx="57">
                  <c:v>961</c:v>
                </c:pt>
                <c:pt idx="58">
                  <c:v>1005</c:v>
                </c:pt>
                <c:pt idx="59">
                  <c:v>1099</c:v>
                </c:pt>
                <c:pt idx="60">
                  <c:v>1126</c:v>
                </c:pt>
                <c:pt idx="61">
                  <c:v>1191</c:v>
                </c:pt>
                <c:pt idx="62">
                  <c:v>1305</c:v>
                </c:pt>
                <c:pt idx="63">
                  <c:v>1385</c:v>
                </c:pt>
                <c:pt idx="64">
                  <c:v>1466</c:v>
                </c:pt>
                <c:pt idx="65">
                  <c:v>1691</c:v>
                </c:pt>
                <c:pt idx="66">
                  <c:v>1864</c:v>
                </c:pt>
                <c:pt idx="67">
                  <c:v>1864</c:v>
                </c:pt>
                <c:pt idx="68">
                  <c:v>1951</c:v>
                </c:pt>
                <c:pt idx="69">
                  <c:v>2176</c:v>
                </c:pt>
                <c:pt idx="70">
                  <c:v>2493</c:v>
                </c:pt>
                <c:pt idx="71">
                  <c:v>2615</c:v>
                </c:pt>
                <c:pt idx="72">
                  <c:v>3137</c:v>
                </c:pt>
                <c:pt idx="73">
                  <c:v>3137</c:v>
                </c:pt>
                <c:pt idx="74">
                  <c:v>3652</c:v>
                </c:pt>
                <c:pt idx="75">
                  <c:v>3904</c:v>
                </c:pt>
                <c:pt idx="76">
                  <c:v>4255</c:v>
                </c:pt>
                <c:pt idx="77">
                  <c:v>4665</c:v>
                </c:pt>
                <c:pt idx="78">
                  <c:v>5528</c:v>
                </c:pt>
                <c:pt idx="79">
                  <c:v>6003</c:v>
                </c:pt>
                <c:pt idx="80">
                  <c:v>6746</c:v>
                </c:pt>
                <c:pt idx="81">
                  <c:v>7368</c:v>
                </c:pt>
                <c:pt idx="82">
                  <c:v>7643</c:v>
                </c:pt>
                <c:pt idx="83">
                  <c:v>8098</c:v>
                </c:pt>
                <c:pt idx="84">
                  <c:v>8624</c:v>
                </c:pt>
                <c:pt idx="85">
                  <c:v>9785</c:v>
                </c:pt>
                <c:pt idx="86">
                  <c:v>10294</c:v>
                </c:pt>
                <c:pt idx="87">
                  <c:v>10795</c:v>
                </c:pt>
                <c:pt idx="88">
                  <c:v>10795</c:v>
                </c:pt>
                <c:pt idx="89">
                  <c:v>11133</c:v>
                </c:pt>
                <c:pt idx="90">
                  <c:v>11510</c:v>
                </c:pt>
                <c:pt idx="91">
                  <c:v>12366</c:v>
                </c:pt>
                <c:pt idx="92">
                  <c:v>12827</c:v>
                </c:pt>
                <c:pt idx="93">
                  <c:v>13229</c:v>
                </c:pt>
                <c:pt idx="94">
                  <c:v>13439</c:v>
                </c:pt>
                <c:pt idx="95">
                  <c:v>14151</c:v>
                </c:pt>
                <c:pt idx="96">
                  <c:v>13734</c:v>
                </c:pt>
                <c:pt idx="97">
                  <c:v>13893</c:v>
                </c:pt>
                <c:pt idx="98">
                  <c:v>14086</c:v>
                </c:pt>
                <c:pt idx="99">
                  <c:v>14303</c:v>
                </c:pt>
                <c:pt idx="100">
                  <c:v>14569</c:v>
                </c:pt>
                <c:pt idx="101">
                  <c:v>14875</c:v>
                </c:pt>
                <c:pt idx="102">
                  <c:v>15076</c:v>
                </c:pt>
                <c:pt idx="103">
                  <c:v>15251</c:v>
                </c:pt>
                <c:pt idx="104">
                  <c:v>15251</c:v>
                </c:pt>
                <c:pt idx="105">
                  <c:v>15475</c:v>
                </c:pt>
                <c:pt idx="106">
                  <c:v>15573</c:v>
                </c:pt>
                <c:pt idx="107">
                  <c:v>15661</c:v>
                </c:pt>
                <c:pt idx="108">
                  <c:v>15775</c:v>
                </c:pt>
                <c:pt idx="109">
                  <c:v>15845</c:v>
                </c:pt>
                <c:pt idx="110">
                  <c:v>15966</c:v>
                </c:pt>
                <c:pt idx="111">
                  <c:v>16047</c:v>
                </c:pt>
                <c:pt idx="112">
                  <c:v>16118</c:v>
                </c:pt>
                <c:pt idx="113">
                  <c:v>16201</c:v>
                </c:pt>
                <c:pt idx="114">
                  <c:v>16235</c:v>
                </c:pt>
                <c:pt idx="115">
                  <c:v>16283</c:v>
                </c:pt>
                <c:pt idx="116">
                  <c:v>16303</c:v>
                </c:pt>
                <c:pt idx="117">
                  <c:v>16365</c:v>
                </c:pt>
                <c:pt idx="118">
                  <c:v>16365</c:v>
                </c:pt>
                <c:pt idx="119">
                  <c:v>16422</c:v>
                </c:pt>
                <c:pt idx="120">
                  <c:v>16511</c:v>
                </c:pt>
                <c:pt idx="121">
                  <c:v>16534</c:v>
                </c:pt>
                <c:pt idx="122">
                  <c:v>16548</c:v>
                </c:pt>
                <c:pt idx="123">
                  <c:v>16579</c:v>
                </c:pt>
                <c:pt idx="124">
                  <c:v>16621</c:v>
                </c:pt>
                <c:pt idx="125">
                  <c:v>16649</c:v>
                </c:pt>
                <c:pt idx="126">
                  <c:v>16596</c:v>
                </c:pt>
                <c:pt idx="127">
                  <c:v>16671</c:v>
                </c:pt>
                <c:pt idx="128">
                  <c:v>16714</c:v>
                </c:pt>
                <c:pt idx="129">
                  <c:v>16749</c:v>
                </c:pt>
                <c:pt idx="130">
                  <c:v>16785</c:v>
                </c:pt>
                <c:pt idx="131">
                  <c:v>16835</c:v>
                </c:pt>
                <c:pt idx="132">
                  <c:v>16865</c:v>
                </c:pt>
                <c:pt idx="133">
                  <c:v>16909</c:v>
                </c:pt>
                <c:pt idx="134">
                  <c:v>16956</c:v>
                </c:pt>
                <c:pt idx="135">
                  <c:v>16998</c:v>
                </c:pt>
                <c:pt idx="136">
                  <c:v>17037</c:v>
                </c:pt>
                <c:pt idx="137">
                  <c:v>17058</c:v>
                </c:pt>
                <c:pt idx="138">
                  <c:v>17109</c:v>
                </c:pt>
                <c:pt idx="139">
                  <c:v>17144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548-469C-9177-9338DA2DA3C7}"/>
            </c:ext>
          </c:extLst>
        </c:ser>
        <c:ser>
          <c:idx val="3"/>
          <c:order val="3"/>
          <c:spPr>
            <a:ln w="19050" algn="ctr">
              <a:solidFill>
                <a:schemeClr val="bg2"/>
              </a:solidFill>
              <a:prstDash val="solid"/>
            </a:ln>
          </c:spPr>
          <c:marker>
            <c:symbol val="none"/>
          </c:marker>
          <c:val>
            <c:numRef>
              <c:f>Sheet1!$A$4:$EJ$4</c:f>
              <c:numCache>
                <c:formatCode>General</c:formatCode>
                <c:ptCount val="14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6</c:v>
                </c:pt>
                <c:pt idx="34">
                  <c:v>13</c:v>
                </c:pt>
                <c:pt idx="35">
                  <c:v>15</c:v>
                </c:pt>
                <c:pt idx="36">
                  <c:v>32</c:v>
                </c:pt>
                <c:pt idx="37">
                  <c:v>45</c:v>
                </c:pt>
                <c:pt idx="38">
                  <c:v>84</c:v>
                </c:pt>
                <c:pt idx="39">
                  <c:v>120</c:v>
                </c:pt>
                <c:pt idx="40">
                  <c:v>165</c:v>
                </c:pt>
                <c:pt idx="41">
                  <c:v>222</c:v>
                </c:pt>
                <c:pt idx="42">
                  <c:v>259</c:v>
                </c:pt>
                <c:pt idx="43">
                  <c:v>400</c:v>
                </c:pt>
                <c:pt idx="44">
                  <c:v>500</c:v>
                </c:pt>
                <c:pt idx="45">
                  <c:v>673</c:v>
                </c:pt>
                <c:pt idx="46">
                  <c:v>1073</c:v>
                </c:pt>
                <c:pt idx="47">
                  <c:v>1695</c:v>
                </c:pt>
                <c:pt idx="48">
                  <c:v>2277</c:v>
                </c:pt>
                <c:pt idx="49">
                  <c:v>2277</c:v>
                </c:pt>
                <c:pt idx="50">
                  <c:v>5232</c:v>
                </c:pt>
                <c:pt idx="51">
                  <c:v>6391</c:v>
                </c:pt>
                <c:pt idx="52">
                  <c:v>7798</c:v>
                </c:pt>
                <c:pt idx="53">
                  <c:v>9942</c:v>
                </c:pt>
                <c:pt idx="54">
                  <c:v>11748</c:v>
                </c:pt>
                <c:pt idx="55">
                  <c:v>13910</c:v>
                </c:pt>
                <c:pt idx="56">
                  <c:v>17963</c:v>
                </c:pt>
                <c:pt idx="57">
                  <c:v>20410</c:v>
                </c:pt>
                <c:pt idx="58">
                  <c:v>25374</c:v>
                </c:pt>
                <c:pt idx="59">
                  <c:v>28768</c:v>
                </c:pt>
                <c:pt idx="60">
                  <c:v>35136</c:v>
                </c:pt>
                <c:pt idx="61">
                  <c:v>39885</c:v>
                </c:pt>
                <c:pt idx="62">
                  <c:v>49515</c:v>
                </c:pt>
                <c:pt idx="63">
                  <c:v>57786</c:v>
                </c:pt>
                <c:pt idx="64">
                  <c:v>65719</c:v>
                </c:pt>
                <c:pt idx="65">
                  <c:v>73235</c:v>
                </c:pt>
                <c:pt idx="66">
                  <c:v>80110</c:v>
                </c:pt>
                <c:pt idx="67">
                  <c:v>87956</c:v>
                </c:pt>
                <c:pt idx="68">
                  <c:v>95923</c:v>
                </c:pt>
                <c:pt idx="69">
                  <c:v>104118</c:v>
                </c:pt>
                <c:pt idx="70">
                  <c:v>112065</c:v>
                </c:pt>
                <c:pt idx="71">
                  <c:v>119199</c:v>
                </c:pt>
                <c:pt idx="72">
                  <c:v>126168</c:v>
                </c:pt>
                <c:pt idx="73">
                  <c:v>131646</c:v>
                </c:pt>
                <c:pt idx="74">
                  <c:v>136675</c:v>
                </c:pt>
                <c:pt idx="75">
                  <c:v>141942</c:v>
                </c:pt>
                <c:pt idx="76">
                  <c:v>148220</c:v>
                </c:pt>
                <c:pt idx="77">
                  <c:v>153222</c:v>
                </c:pt>
                <c:pt idx="78">
                  <c:v>158273</c:v>
                </c:pt>
                <c:pt idx="79">
                  <c:v>163027</c:v>
                </c:pt>
                <c:pt idx="80">
                  <c:v>166831</c:v>
                </c:pt>
                <c:pt idx="81">
                  <c:v>170099</c:v>
                </c:pt>
                <c:pt idx="82">
                  <c:v>172541</c:v>
                </c:pt>
                <c:pt idx="83">
                  <c:v>177644</c:v>
                </c:pt>
                <c:pt idx="84">
                  <c:v>184948</c:v>
                </c:pt>
                <c:pt idx="85">
                  <c:v>190839</c:v>
                </c:pt>
                <c:pt idx="86">
                  <c:v>191726</c:v>
                </c:pt>
                <c:pt idx="87">
                  <c:v>198674</c:v>
                </c:pt>
                <c:pt idx="88">
                  <c:v>200210</c:v>
                </c:pt>
                <c:pt idx="89">
                  <c:v>204178</c:v>
                </c:pt>
                <c:pt idx="90">
                  <c:v>208389</c:v>
                </c:pt>
                <c:pt idx="91">
                  <c:v>213024</c:v>
                </c:pt>
                <c:pt idx="92">
                  <c:v>202990</c:v>
                </c:pt>
                <c:pt idx="93">
                  <c:v>205905</c:v>
                </c:pt>
                <c:pt idx="94">
                  <c:v>207634</c:v>
                </c:pt>
                <c:pt idx="95">
                  <c:v>209465</c:v>
                </c:pt>
                <c:pt idx="96">
                  <c:v>210773</c:v>
                </c:pt>
                <c:pt idx="97">
                  <c:v>212917</c:v>
                </c:pt>
                <c:pt idx="98">
                  <c:v>213435</c:v>
                </c:pt>
                <c:pt idx="99">
                  <c:v>215216</c:v>
                </c:pt>
                <c:pt idx="100">
                  <c:v>216582</c:v>
                </c:pt>
                <c:pt idx="101">
                  <c:v>217466</c:v>
                </c:pt>
                <c:pt idx="102">
                  <c:v>218011</c:v>
                </c:pt>
                <c:pt idx="103">
                  <c:v>219329</c:v>
                </c:pt>
                <c:pt idx="104">
                  <c:v>220325</c:v>
                </c:pt>
                <c:pt idx="105">
                  <c:v>221447</c:v>
                </c:pt>
                <c:pt idx="106">
                  <c:v>222857</c:v>
                </c:pt>
                <c:pt idx="107">
                  <c:v>223578</c:v>
                </c:pt>
                <c:pt idx="108">
                  <c:v>224350</c:v>
                </c:pt>
                <c:pt idx="109">
                  <c:v>227436</c:v>
                </c:pt>
                <c:pt idx="110">
                  <c:v>228030</c:v>
                </c:pt>
                <c:pt idx="111">
                  <c:v>228691</c:v>
                </c:pt>
                <c:pt idx="112">
                  <c:v>229540</c:v>
                </c:pt>
                <c:pt idx="113">
                  <c:v>230183</c:v>
                </c:pt>
                <c:pt idx="114">
                  <c:v>230698</c:v>
                </c:pt>
                <c:pt idx="115">
                  <c:v>230698</c:v>
                </c:pt>
                <c:pt idx="116">
                  <c:v>231606</c:v>
                </c:pt>
                <c:pt idx="117">
                  <c:v>232037</c:v>
                </c:pt>
                <c:pt idx="118">
                  <c:v>232555</c:v>
                </c:pt>
                <c:pt idx="119">
                  <c:v>233037</c:v>
                </c:pt>
                <c:pt idx="120">
                  <c:v>234824</c:v>
                </c:pt>
                <c:pt idx="121">
                  <c:v>235290</c:v>
                </c:pt>
                <c:pt idx="122">
                  <c:v>235772</c:v>
                </c:pt>
                <c:pt idx="123">
                  <c:v>235400</c:v>
                </c:pt>
                <c:pt idx="124">
                  <c:v>236259</c:v>
                </c:pt>
                <c:pt idx="125">
                  <c:v>236259</c:v>
                </c:pt>
                <c:pt idx="126">
                  <c:v>237906</c:v>
                </c:pt>
                <c:pt idx="127">
                  <c:v>238564</c:v>
                </c:pt>
                <c:pt idx="128">
                  <c:v>239228</c:v>
                </c:pt>
                <c:pt idx="129">
                  <c:v>239479</c:v>
                </c:pt>
                <c:pt idx="130">
                  <c:v>239638</c:v>
                </c:pt>
                <c:pt idx="131">
                  <c:v>239932</c:v>
                </c:pt>
                <c:pt idx="132">
                  <c:v>240326</c:v>
                </c:pt>
                <c:pt idx="133">
                  <c:v>240660</c:v>
                </c:pt>
                <c:pt idx="134">
                  <c:v>240978</c:v>
                </c:pt>
                <c:pt idx="135">
                  <c:v>241310</c:v>
                </c:pt>
                <c:pt idx="136">
                  <c:v>241550</c:v>
                </c:pt>
                <c:pt idx="137">
                  <c:v>241717</c:v>
                </c:pt>
                <c:pt idx="138">
                  <c:v>241966</c:v>
                </c:pt>
                <c:pt idx="139">
                  <c:v>242280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548-469C-9177-9338DA2DA3C7}"/>
            </c:ext>
          </c:extLst>
        </c:ser>
        <c:ser>
          <c:idx val="4"/>
          <c:order val="4"/>
          <c:spPr>
            <a:ln w="19050" algn="ctr">
              <a:solidFill>
                <a:schemeClr val="hlink"/>
              </a:solidFill>
              <a:prstDash val="solid"/>
            </a:ln>
          </c:spPr>
          <c:marker>
            <c:symbol val="none"/>
          </c:marker>
          <c:val>
            <c:numRef>
              <c:f>Sheet1!$A$5:$EJ$5</c:f>
              <c:numCache>
                <c:formatCode>General</c:formatCode>
                <c:ptCount val="14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6</c:v>
                </c:pt>
                <c:pt idx="9">
                  <c:v>7</c:v>
                </c:pt>
                <c:pt idx="10">
                  <c:v>7</c:v>
                </c:pt>
                <c:pt idx="11">
                  <c:v>10</c:v>
                </c:pt>
                <c:pt idx="12">
                  <c:v>10</c:v>
                </c:pt>
                <c:pt idx="13">
                  <c:v>10</c:v>
                </c:pt>
                <c:pt idx="14">
                  <c:v>10</c:v>
                </c:pt>
                <c:pt idx="15">
                  <c:v>10</c:v>
                </c:pt>
                <c:pt idx="16">
                  <c:v>10</c:v>
                </c:pt>
                <c:pt idx="17">
                  <c:v>10</c:v>
                </c:pt>
                <c:pt idx="18">
                  <c:v>10</c:v>
                </c:pt>
                <c:pt idx="19">
                  <c:v>11</c:v>
                </c:pt>
                <c:pt idx="20">
                  <c:v>11</c:v>
                </c:pt>
                <c:pt idx="21">
                  <c:v>12</c:v>
                </c:pt>
                <c:pt idx="22">
                  <c:v>12</c:v>
                </c:pt>
                <c:pt idx="23">
                  <c:v>12</c:v>
                </c:pt>
                <c:pt idx="24">
                  <c:v>12</c:v>
                </c:pt>
                <c:pt idx="25">
                  <c:v>12</c:v>
                </c:pt>
                <c:pt idx="26">
                  <c:v>12</c:v>
                </c:pt>
                <c:pt idx="27">
                  <c:v>12</c:v>
                </c:pt>
                <c:pt idx="28">
                  <c:v>12</c:v>
                </c:pt>
                <c:pt idx="29">
                  <c:v>14</c:v>
                </c:pt>
                <c:pt idx="30">
                  <c:v>14</c:v>
                </c:pt>
                <c:pt idx="31">
                  <c:v>14</c:v>
                </c:pt>
                <c:pt idx="32">
                  <c:v>14</c:v>
                </c:pt>
                <c:pt idx="33">
                  <c:v>14</c:v>
                </c:pt>
                <c:pt idx="34">
                  <c:v>14</c:v>
                </c:pt>
                <c:pt idx="35">
                  <c:v>15</c:v>
                </c:pt>
                <c:pt idx="36">
                  <c:v>15</c:v>
                </c:pt>
                <c:pt idx="37">
                  <c:v>23</c:v>
                </c:pt>
                <c:pt idx="38">
                  <c:v>29</c:v>
                </c:pt>
                <c:pt idx="39">
                  <c:v>52</c:v>
                </c:pt>
                <c:pt idx="40">
                  <c:v>72</c:v>
                </c:pt>
                <c:pt idx="41">
                  <c:v>103</c:v>
                </c:pt>
                <c:pt idx="42">
                  <c:v>173</c:v>
                </c:pt>
                <c:pt idx="43">
                  <c:v>221</c:v>
                </c:pt>
                <c:pt idx="44">
                  <c:v>336</c:v>
                </c:pt>
                <c:pt idx="45">
                  <c:v>450</c:v>
                </c:pt>
                <c:pt idx="46">
                  <c:v>518</c:v>
                </c:pt>
                <c:pt idx="47">
                  <c:v>2488</c:v>
                </c:pt>
                <c:pt idx="48">
                  <c:v>3535</c:v>
                </c:pt>
                <c:pt idx="49">
                  <c:v>4715</c:v>
                </c:pt>
                <c:pt idx="50">
                  <c:v>6261</c:v>
                </c:pt>
                <c:pt idx="51">
                  <c:v>8069</c:v>
                </c:pt>
                <c:pt idx="52">
                  <c:v>9816</c:v>
                </c:pt>
                <c:pt idx="53">
                  <c:v>13434</c:v>
                </c:pt>
                <c:pt idx="54">
                  <c:v>18735</c:v>
                </c:pt>
                <c:pt idx="55">
                  <c:v>24220</c:v>
                </c:pt>
                <c:pt idx="56">
                  <c:v>40706</c:v>
                </c:pt>
                <c:pt idx="57">
                  <c:v>56257</c:v>
                </c:pt>
                <c:pt idx="58">
                  <c:v>75869</c:v>
                </c:pt>
                <c:pt idx="59">
                  <c:v>100295</c:v>
                </c:pt>
                <c:pt idx="60">
                  <c:v>129489</c:v>
                </c:pt>
                <c:pt idx="61">
                  <c:v>159829</c:v>
                </c:pt>
                <c:pt idx="62">
                  <c:v>195386</c:v>
                </c:pt>
                <c:pt idx="63">
                  <c:v>247938</c:v>
                </c:pt>
                <c:pt idx="64">
                  <c:v>301439</c:v>
                </c:pt>
                <c:pt idx="65">
                  <c:v>360017</c:v>
                </c:pt>
                <c:pt idx="66">
                  <c:v>417051</c:v>
                </c:pt>
                <c:pt idx="67">
                  <c:v>478844</c:v>
                </c:pt>
                <c:pt idx="68">
                  <c:v>557950</c:v>
                </c:pt>
                <c:pt idx="69">
                  <c:v>632164</c:v>
                </c:pt>
                <c:pt idx="70">
                  <c:v>722645</c:v>
                </c:pt>
                <c:pt idx="71">
                  <c:v>818210</c:v>
                </c:pt>
                <c:pt idx="72">
                  <c:v>919090</c:v>
                </c:pt>
                <c:pt idx="73">
                  <c:v>1003133</c:v>
                </c:pt>
                <c:pt idx="74">
                  <c:v>1091596</c:v>
                </c:pt>
                <c:pt idx="75">
                  <c:v>1182449</c:v>
                </c:pt>
                <c:pt idx="76">
                  <c:v>1279814</c:v>
                </c:pt>
                <c:pt idx="77">
                  <c:v>1379377</c:v>
                </c:pt>
                <c:pt idx="78">
                  <c:v>1483186</c:v>
                </c:pt>
                <c:pt idx="79">
                  <c:v>1572103</c:v>
                </c:pt>
                <c:pt idx="80">
                  <c:v>1658125</c:v>
                </c:pt>
                <c:pt idx="81">
                  <c:v>1733818</c:v>
                </c:pt>
                <c:pt idx="82">
                  <c:v>1814039</c:v>
                </c:pt>
                <c:pt idx="83">
                  <c:v>1901642</c:v>
                </c:pt>
                <c:pt idx="84">
                  <c:v>1995887</c:v>
                </c:pt>
                <c:pt idx="85">
                  <c:v>2091595</c:v>
                </c:pt>
                <c:pt idx="86">
                  <c:v>2184520</c:v>
                </c:pt>
                <c:pt idx="87">
                  <c:v>2264503</c:v>
                </c:pt>
                <c:pt idx="88">
                  <c:v>2340678</c:v>
                </c:pt>
                <c:pt idx="89">
                  <c:v>2419673</c:v>
                </c:pt>
                <c:pt idx="90">
                  <c:v>2506477</c:v>
                </c:pt>
                <c:pt idx="91">
                  <c:v>2598455</c:v>
                </c:pt>
                <c:pt idx="92">
                  <c:v>2707188</c:v>
                </c:pt>
                <c:pt idx="93">
                  <c:v>2805106</c:v>
                </c:pt>
                <c:pt idx="94">
                  <c:v>2887558</c:v>
                </c:pt>
                <c:pt idx="95">
                  <c:v>2954714</c:v>
                </c:pt>
                <c:pt idx="96">
                  <c:v>3028109</c:v>
                </c:pt>
                <c:pt idx="97">
                  <c:v>3110192</c:v>
                </c:pt>
                <c:pt idx="98">
                  <c:v>3198964</c:v>
                </c:pt>
                <c:pt idx="99">
                  <c:v>3300496</c:v>
                </c:pt>
                <c:pt idx="100">
                  <c:v>3387108</c:v>
                </c:pt>
                <c:pt idx="101">
                  <c:v>3462945</c:v>
                </c:pt>
                <c:pt idx="102">
                  <c:v>3530085</c:v>
                </c:pt>
                <c:pt idx="103">
                  <c:v>3601969</c:v>
                </c:pt>
                <c:pt idx="104">
                  <c:v>3675636</c:v>
                </c:pt>
                <c:pt idx="105">
                  <c:v>3759626</c:v>
                </c:pt>
                <c:pt idx="106">
                  <c:v>3840028</c:v>
                </c:pt>
                <c:pt idx="107">
                  <c:v>3916787</c:v>
                </c:pt>
                <c:pt idx="108">
                  <c:v>3975136</c:v>
                </c:pt>
                <c:pt idx="109">
                  <c:v>4032426</c:v>
                </c:pt>
                <c:pt idx="110">
                  <c:v>4096933</c:v>
                </c:pt>
                <c:pt idx="111">
                  <c:v>4159514</c:v>
                </c:pt>
                <c:pt idx="112">
                  <c:v>4241061</c:v>
                </c:pt>
                <c:pt idx="113">
                  <c:v>4315840</c:v>
                </c:pt>
                <c:pt idx="114">
                  <c:v>4390012</c:v>
                </c:pt>
                <c:pt idx="115">
                  <c:v>4446269</c:v>
                </c:pt>
                <c:pt idx="116">
                  <c:v>4509677</c:v>
                </c:pt>
                <c:pt idx="117">
                  <c:v>4570340</c:v>
                </c:pt>
                <c:pt idx="118">
                  <c:v>4640421</c:v>
                </c:pt>
                <c:pt idx="119">
                  <c:v>4715884</c:v>
                </c:pt>
                <c:pt idx="120">
                  <c:v>4786939</c:v>
                </c:pt>
                <c:pt idx="121">
                  <c:v>4851536</c:v>
                </c:pt>
                <c:pt idx="122">
                  <c:v>4912985</c:v>
                </c:pt>
                <c:pt idx="123">
                  <c:v>4970430</c:v>
                </c:pt>
                <c:pt idx="124">
                  <c:v>5026553</c:v>
                </c:pt>
                <c:pt idx="125">
                  <c:v>5081028</c:v>
                </c:pt>
                <c:pt idx="126">
                  <c:v>5149189</c:v>
                </c:pt>
                <c:pt idx="127">
                  <c:v>5221525</c:v>
                </c:pt>
                <c:pt idx="128">
                  <c:v>5293214</c:v>
                </c:pt>
                <c:pt idx="129">
                  <c:v>5352420</c:v>
                </c:pt>
                <c:pt idx="130">
                  <c:v>5414355</c:v>
                </c:pt>
                <c:pt idx="131">
                  <c:v>5476244</c:v>
                </c:pt>
                <c:pt idx="132">
                  <c:v>5535337</c:v>
                </c:pt>
                <c:pt idx="133">
                  <c:v>5598031</c:v>
                </c:pt>
                <c:pt idx="134">
                  <c:v>5687314</c:v>
                </c:pt>
                <c:pt idx="135">
                  <c:v>5756041</c:v>
                </c:pt>
                <c:pt idx="136">
                  <c:v>5809854</c:v>
                </c:pt>
                <c:pt idx="137">
                  <c:v>5863321</c:v>
                </c:pt>
                <c:pt idx="138">
                  <c:v>5917026</c:v>
                </c:pt>
                <c:pt idx="139">
                  <c:v>5979962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548-469C-9177-9338DA2DA3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11695872"/>
        <c:axId val="1"/>
      </c:lineChart>
      <c:catAx>
        <c:axId val="711695872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logBase val="10"/>
          <c:orientation val="minMax"/>
          <c:max val="10000000"/>
          <c:min val="1"/>
        </c:scaling>
        <c:delete val="0"/>
        <c:axPos val="l"/>
        <c:majorGridlines>
          <c:spPr>
            <a:ln>
              <a:noFill/>
            </a:ln>
          </c:spPr>
        </c:majorGridlines>
        <c:numFmt formatCode="#,##0;&quot;-&quot;#,##0" sourceLinked="0"/>
        <c:majorTickMark val="out"/>
        <c:minorTickMark val="none"/>
        <c:tickLblPos val="nextTo"/>
        <c:spPr>
          <a:ln w="9525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+mn-lt"/>
              </a:defRPr>
            </a:pPr>
            <a:endParaRPr lang="es-US"/>
          </a:p>
        </c:txPr>
        <c:crossAx val="711695872"/>
        <c:crosses val="min"/>
        <c:crossBetween val="midCat"/>
        <c:majorUnit val="10"/>
      </c:valAx>
    </c:plotArea>
    <c:plotVisOnly val="0"/>
    <c:dispBlanksAs val="gap"/>
    <c:showDLblsOverMax val="1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D9D038-2EEC-4BF7-B73F-B97462D3605A}" type="datetimeFigureOut">
              <a:rPr lang="en-CA" smtClean="0"/>
              <a:t>2020-11-13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A9C40C-9F70-4F45-8F86-38A6087ADA82}" type="slidenum">
              <a:rPr lang="en-CA" smtClean="0"/>
              <a:t>‹Nº›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2924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C1A87-B033-4F45-A63E-0C99752AD265}" type="datetimeFigureOut">
              <a:rPr lang="en-US" smtClean="0"/>
              <a:t>11/13/20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C01-2D32-4A22-9F2C-AF84913196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302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C1A87-B033-4F45-A63E-0C99752AD265}" type="datetimeFigureOut">
              <a:rPr lang="en-US" smtClean="0"/>
              <a:t>11/13/20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C01-2D32-4A22-9F2C-AF84913196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97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C1A87-B033-4F45-A63E-0C99752AD265}" type="datetimeFigureOut">
              <a:rPr lang="en-US" smtClean="0"/>
              <a:t>11/13/20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C01-2D32-4A22-9F2C-AF84913196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411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C1A87-B033-4F45-A63E-0C99752AD265}" type="datetimeFigureOut">
              <a:rPr lang="en-US" smtClean="0"/>
              <a:t>11/13/20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C01-2D32-4A22-9F2C-AF84913196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097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C1A87-B033-4F45-A63E-0C99752AD265}" type="datetimeFigureOut">
              <a:rPr lang="en-US" smtClean="0"/>
              <a:t>11/13/20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C01-2D32-4A22-9F2C-AF84913196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525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C1A87-B033-4F45-A63E-0C99752AD265}" type="datetimeFigureOut">
              <a:rPr lang="en-US" smtClean="0"/>
              <a:t>11/13/20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C01-2D32-4A22-9F2C-AF84913196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063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C1A87-B033-4F45-A63E-0C99752AD265}" type="datetimeFigureOut">
              <a:rPr lang="en-US" smtClean="0"/>
              <a:t>11/13/20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C01-2D32-4A22-9F2C-AF84913196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422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C1A87-B033-4F45-A63E-0C99752AD265}" type="datetimeFigureOut">
              <a:rPr lang="en-US" smtClean="0"/>
              <a:t>11/13/20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C01-2D32-4A22-9F2C-AF84913196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344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C1A87-B033-4F45-A63E-0C99752AD265}" type="datetimeFigureOut">
              <a:rPr lang="en-US" smtClean="0"/>
              <a:t>11/13/20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C01-2D32-4A22-9F2C-AF84913196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166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C1A87-B033-4F45-A63E-0C99752AD265}" type="datetimeFigureOut">
              <a:rPr lang="en-US" smtClean="0"/>
              <a:t>11/13/20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C01-2D32-4A22-9F2C-AF84913196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922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C1A87-B033-4F45-A63E-0C99752AD265}" type="datetimeFigureOut">
              <a:rPr lang="en-US" smtClean="0"/>
              <a:t>11/13/20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C01-2D32-4A22-9F2C-AF84913196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706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4657714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7" name="think-cell Slide" r:id="rId16" imgW="592" imgH="591" progId="TCLayout.ActiveDocument.1">
                  <p:embed/>
                </p:oleObj>
              </mc:Choice>
              <mc:Fallback>
                <p:oleObj name="think-cell Slide" r:id="rId16" imgW="592" imgH="59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/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/>
            <a:endParaRPr lang="en-US" sz="4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C1A87-B033-4F45-A63E-0C99752AD265}" type="datetimeFigureOut">
              <a:rPr lang="en-US" smtClean="0"/>
              <a:t>11/13/20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1C01-2D32-4A22-9F2C-AF84913196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41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1.m4a"/><Relationship Id="rId7" Type="http://schemas.openxmlformats.org/officeDocument/2006/relationships/image" Target="../media/image1.emf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3.png"/><Relationship Id="rId4" Type="http://schemas.openxmlformats.org/officeDocument/2006/relationships/audio" Target="../media/media1.m4a"/><Relationship Id="rId9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10.m4a"/><Relationship Id="rId7" Type="http://schemas.openxmlformats.org/officeDocument/2006/relationships/image" Target="../media/image1.emf"/><Relationship Id="rId2" Type="http://schemas.openxmlformats.org/officeDocument/2006/relationships/tags" Target="../tags/tag23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1.bin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10.m4a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audio" Target="../media/media2.m4a"/><Relationship Id="rId18" Type="http://schemas.openxmlformats.org/officeDocument/2006/relationships/image" Target="../media/image4.png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microsoft.com/office/2007/relationships/media" Target="../media/media2.m4a"/><Relationship Id="rId17" Type="http://schemas.openxmlformats.org/officeDocument/2006/relationships/chart" Target="../charts/chart1.xml"/><Relationship Id="rId2" Type="http://schemas.openxmlformats.org/officeDocument/2006/relationships/tags" Target="../tags/tag5.xml"/><Relationship Id="rId16" Type="http://schemas.openxmlformats.org/officeDocument/2006/relationships/image" Target="../media/image1.emf"/><Relationship Id="rId1" Type="http://schemas.openxmlformats.org/officeDocument/2006/relationships/vmlDrawing" Target="../drawings/vmlDrawing3.v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5" Type="http://schemas.openxmlformats.org/officeDocument/2006/relationships/tags" Target="../tags/tag8.xml"/><Relationship Id="rId15" Type="http://schemas.openxmlformats.org/officeDocument/2006/relationships/oleObject" Target="../embeddings/oleObject3.bin"/><Relationship Id="rId10" Type="http://schemas.openxmlformats.org/officeDocument/2006/relationships/tags" Target="../tags/tag13.xml"/><Relationship Id="rId19" Type="http://schemas.openxmlformats.org/officeDocument/2006/relationships/image" Target="../media/image3.png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16.xml"/><Relationship Id="rId7" Type="http://schemas.openxmlformats.org/officeDocument/2006/relationships/oleObject" Target="../embeddings/oleObject4.bin"/><Relationship Id="rId2" Type="http://schemas.openxmlformats.org/officeDocument/2006/relationships/tags" Target="../tags/tag15.xml"/><Relationship Id="rId1" Type="http://schemas.openxmlformats.org/officeDocument/2006/relationships/vmlDrawing" Target="../drawings/vmlDrawing4.vml"/><Relationship Id="rId6" Type="http://schemas.openxmlformats.org/officeDocument/2006/relationships/slideLayout" Target="../slideLayouts/slideLayout1.xml"/><Relationship Id="rId5" Type="http://schemas.openxmlformats.org/officeDocument/2006/relationships/audio" Target="../media/media3.m4a"/><Relationship Id="rId10" Type="http://schemas.openxmlformats.org/officeDocument/2006/relationships/image" Target="../media/image3.png"/><Relationship Id="rId4" Type="http://schemas.microsoft.com/office/2007/relationships/media" Target="../media/media3.m4a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.png"/><Relationship Id="rId3" Type="http://schemas.microsoft.com/office/2007/relationships/media" Target="../media/media4.m4a"/><Relationship Id="rId7" Type="http://schemas.openxmlformats.org/officeDocument/2006/relationships/image" Target="../media/image1.emf"/><Relationship Id="rId12" Type="http://schemas.openxmlformats.org/officeDocument/2006/relationships/image" Target="../media/image4.png"/><Relationship Id="rId2" Type="http://schemas.openxmlformats.org/officeDocument/2006/relationships/tags" Target="../tags/tag1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7.png"/><Relationship Id="rId4" Type="http://schemas.openxmlformats.org/officeDocument/2006/relationships/audio" Target="../media/media4.m4a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microsoft.com/office/2007/relationships/media" Target="../media/media5.m4a"/><Relationship Id="rId7" Type="http://schemas.openxmlformats.org/officeDocument/2006/relationships/oleObject" Target="../embeddings/oleObject6.bin"/><Relationship Id="rId2" Type="http://schemas.openxmlformats.org/officeDocument/2006/relationships/tags" Target="../tags/tag1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9.png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0.png"/><Relationship Id="rId4" Type="http://schemas.openxmlformats.org/officeDocument/2006/relationships/audio" Target="../media/media5.m4a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microsoft.com/office/2007/relationships/media" Target="../media/media6.m4a"/><Relationship Id="rId7" Type="http://schemas.openxmlformats.org/officeDocument/2006/relationships/oleObject" Target="../embeddings/oleObject7.bin"/><Relationship Id="rId2" Type="http://schemas.openxmlformats.org/officeDocument/2006/relationships/tags" Target="../tags/tag19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1.png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2.png"/><Relationship Id="rId4" Type="http://schemas.openxmlformats.org/officeDocument/2006/relationships/audio" Target="../media/media6.m4a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7.m4a"/><Relationship Id="rId7" Type="http://schemas.openxmlformats.org/officeDocument/2006/relationships/image" Target="../media/image1.emf"/><Relationship Id="rId12" Type="http://schemas.openxmlformats.org/officeDocument/2006/relationships/image" Target="../media/image3.png"/><Relationship Id="rId2" Type="http://schemas.openxmlformats.org/officeDocument/2006/relationships/tags" Target="../tags/tag20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5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4.png"/><Relationship Id="rId4" Type="http://schemas.openxmlformats.org/officeDocument/2006/relationships/audio" Target="../media/media7.m4a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8.m4a"/><Relationship Id="rId7" Type="http://schemas.openxmlformats.org/officeDocument/2006/relationships/image" Target="../media/image1.emf"/><Relationship Id="rId12" Type="http://schemas.openxmlformats.org/officeDocument/2006/relationships/image" Target="../media/image3.png"/><Relationship Id="rId2" Type="http://schemas.openxmlformats.org/officeDocument/2006/relationships/tags" Target="../tags/tag21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18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7.png"/><Relationship Id="rId4" Type="http://schemas.openxmlformats.org/officeDocument/2006/relationships/audio" Target="../media/media8.m4a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9.m4a"/><Relationship Id="rId7" Type="http://schemas.openxmlformats.org/officeDocument/2006/relationships/image" Target="../media/image1.emf"/><Relationship Id="rId2" Type="http://schemas.openxmlformats.org/officeDocument/2006/relationships/tags" Target="../tags/tag2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0.bin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9.m4a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042661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" name="think-cell Slide" r:id="rId6" imgW="592" imgH="591" progId="TCLayout.ActiveDocument.1">
                  <p:embed/>
                </p:oleObj>
              </mc:Choice>
              <mc:Fallback>
                <p:oleObj name="think-cell Slide" r:id="rId6" imgW="592" imgH="591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44" b="95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312322" y="4441317"/>
            <a:ext cx="8253153" cy="1073360"/>
            <a:chOff x="3276599" y="3623239"/>
            <a:chExt cx="8253153" cy="1073360"/>
          </a:xfrm>
        </p:grpSpPr>
        <p:sp>
          <p:nvSpPr>
            <p:cNvPr id="2" name="TextBox 1"/>
            <p:cNvSpPr txBox="1"/>
            <p:nvPr/>
          </p:nvSpPr>
          <p:spPr>
            <a:xfrm>
              <a:off x="3276599" y="3623239"/>
              <a:ext cx="82531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Guillem Amat, Sebastián Soriano Pérez</a:t>
              </a:r>
            </a:p>
            <a:p>
              <a:r>
                <a:rPr lang="en-US" sz="1600" dirty="0">
                  <a:solidFill>
                    <a:schemeClr val="bg1"/>
                  </a:solidFill>
                </a:rPr>
                <a:t>ECE 685, Fall 2020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76600" y="4050268"/>
              <a:ext cx="4191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  <a:p>
              <a:r>
                <a:rPr lang="en-US" dirty="0">
                  <a:solidFill>
                    <a:schemeClr val="bg1"/>
                  </a:solidFill>
                </a:rPr>
                <a:t>November 13, 2020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310014" y="1855356"/>
            <a:ext cx="92529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COVID-19 Global Forecasting</a:t>
            </a:r>
            <a:endParaRPr lang="en-US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</a:t>
            </a:r>
          </a:p>
        </p:txBody>
      </p:sp>
      <p:pic>
        <p:nvPicPr>
          <p:cNvPr id="6" name="Audio Recording nov. 13, 2020 11:47:31 p. m." descr="Audio Recording nov. 13, 2020 11:47:31 p. m.">
            <a:hlinkClick r:id="" action="ppaction://media"/>
            <a:extLst>
              <a:ext uri="{FF2B5EF4-FFF2-40B4-BE49-F238E27FC236}">
                <a16:creationId xmlns:a16="http://schemas.microsoft.com/office/drawing/2014/main" id="{1DDE5E46-593D-9849-AC0D-CFDE9B93280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70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2" name="think-cell Slide" r:id="rId6" imgW="592" imgH="591" progId="TCLayout.ActiveDocument.1">
                  <p:embed/>
                </p:oleObj>
              </mc:Choice>
              <mc:Fallback>
                <p:oleObj name="think-cell Slide" r:id="rId6" imgW="592" imgH="591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51587" y="699798"/>
            <a:ext cx="10888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Next Steps| </a:t>
            </a:r>
            <a:r>
              <a:rPr lang="en-US" sz="2400" dirty="0">
                <a:solidFill>
                  <a:schemeClr val="tx2"/>
                </a:solidFill>
              </a:rPr>
              <a:t>The results we have obtained are reasonable at a global level, but we would like to continue our work at the local level</a:t>
            </a:r>
          </a:p>
        </p:txBody>
      </p:sp>
      <p:pic>
        <p:nvPicPr>
          <p:cNvPr id="117" name="Picture 72" descr="Duke University Logo - The Association for the Advancement of  Sustainability in Higher Education">
            <a:extLst>
              <a:ext uri="{FF2B5EF4-FFF2-40B4-BE49-F238E27FC236}">
                <a16:creationId xmlns:a16="http://schemas.microsoft.com/office/drawing/2014/main" id="{C5EE37C7-2CBF-4129-9D96-CEEB7DBACD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5" b="23171"/>
          <a:stretch/>
        </p:blipFill>
        <p:spPr bwMode="auto">
          <a:xfrm>
            <a:off x="10433317" y="179782"/>
            <a:ext cx="901995" cy="41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239F596B-26F4-4BF0-B801-17F8E9BBAF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227694"/>
              </p:ext>
            </p:extLst>
          </p:nvPr>
        </p:nvGraphicFramePr>
        <p:xfrm>
          <a:off x="703341" y="2614140"/>
          <a:ext cx="5010396" cy="3508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7470">
                  <a:extLst>
                    <a:ext uri="{9D8B030D-6E8A-4147-A177-3AD203B41FA5}">
                      <a16:colId xmlns:a16="http://schemas.microsoft.com/office/drawing/2014/main" val="2875634431"/>
                    </a:ext>
                  </a:extLst>
                </a:gridCol>
                <a:gridCol w="3202926">
                  <a:extLst>
                    <a:ext uri="{9D8B030D-6E8A-4147-A177-3AD203B41FA5}">
                      <a16:colId xmlns:a16="http://schemas.microsoft.com/office/drawing/2014/main" val="2742594390"/>
                    </a:ext>
                  </a:extLst>
                </a:gridCol>
              </a:tblGrid>
              <a:tr h="87707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Source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388967"/>
                  </a:ext>
                </a:extLst>
              </a:tr>
              <a:tr h="877071">
                <a:tc>
                  <a:txBody>
                    <a:bodyPr/>
                    <a:lstStyle/>
                    <a:p>
                      <a:r>
                        <a:rPr lang="en-US" sz="1400" dirty="0"/>
                        <a:t>New York Times data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Data on interesting indicators of US states and counties like Mask Use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900581"/>
                  </a:ext>
                </a:extLst>
              </a:tr>
              <a:tr h="877071">
                <a:tc>
                  <a:txBody>
                    <a:bodyPr/>
                    <a:lstStyle/>
                    <a:p>
                      <a:r>
                        <a:rPr lang="en-US" sz="1400" dirty="0"/>
                        <a:t>European Center for Disease Prevention and Control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Extended dataset of all countries in the world updated to the present date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949828"/>
                  </a:ext>
                </a:extLst>
              </a:tr>
              <a:tr h="877071">
                <a:tc>
                  <a:txBody>
                    <a:bodyPr/>
                    <a:lstStyle/>
                    <a:p>
                      <a:r>
                        <a:rPr lang="en-US" sz="1400" dirty="0"/>
                        <a:t>Center for Disease Control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Data on US states and counties for tests administered and ventilator availability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4975164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56C862FC-4078-493F-AEE7-AD4698ABE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112738"/>
              </p:ext>
            </p:extLst>
          </p:nvPr>
        </p:nvGraphicFramePr>
        <p:xfrm>
          <a:off x="6478265" y="2614141"/>
          <a:ext cx="5010912" cy="3508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6571">
                  <a:extLst>
                    <a:ext uri="{9D8B030D-6E8A-4147-A177-3AD203B41FA5}">
                      <a16:colId xmlns:a16="http://schemas.microsoft.com/office/drawing/2014/main" val="2875634431"/>
                    </a:ext>
                  </a:extLst>
                </a:gridCol>
                <a:gridCol w="3204341">
                  <a:extLst>
                    <a:ext uri="{9D8B030D-6E8A-4147-A177-3AD203B41FA5}">
                      <a16:colId xmlns:a16="http://schemas.microsoft.com/office/drawing/2014/main" val="2742594390"/>
                    </a:ext>
                  </a:extLst>
                </a:gridCol>
              </a:tblGrid>
              <a:tr h="8544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388967"/>
                  </a:ext>
                </a:extLst>
              </a:tr>
              <a:tr h="854468">
                <a:tc>
                  <a:txBody>
                    <a:bodyPr/>
                    <a:lstStyle/>
                    <a:p>
                      <a:r>
                        <a:rPr lang="en-US" sz="1400" dirty="0"/>
                        <a:t>Time-Aware LSTM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T-LSTM is a particular implementation of LSTM designed to handle irregular elapsed times. It is able to capture temporal dynamics well.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900581"/>
                  </a:ext>
                </a:extLst>
              </a:tr>
              <a:tr h="8544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Encoder-Decoder GRU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An enhanced version of the GRU that gives better results in seq2seq and Natural Language Processing tasks.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949828"/>
                  </a:ext>
                </a:extLst>
              </a:tr>
              <a:tr h="8544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GRU-ODE-BAYES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 Bayesian version of GRUs fitted by using Ordinary Differential Equations. It allows for the introduction of a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497516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02AAD4B-472D-4382-8834-848DCC8ECA44}"/>
              </a:ext>
            </a:extLst>
          </p:cNvPr>
          <p:cNvSpPr txBox="1"/>
          <p:nvPr/>
        </p:nvSpPr>
        <p:spPr>
          <a:xfrm>
            <a:off x="703341" y="2031482"/>
            <a:ext cx="3910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Extra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3A4537-F911-49C3-AB0A-347FF34403CB}"/>
              </a:ext>
            </a:extLst>
          </p:cNvPr>
          <p:cNvSpPr txBox="1"/>
          <p:nvPr/>
        </p:nvSpPr>
        <p:spPr>
          <a:xfrm>
            <a:off x="6478265" y="2031482"/>
            <a:ext cx="3910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Extra Models</a:t>
            </a:r>
          </a:p>
        </p:txBody>
      </p:sp>
      <p:pic>
        <p:nvPicPr>
          <p:cNvPr id="7" name="Audio Recording nov. 13, 2020 11:14:24 p. m." descr="Audio Recording nov. 13, 2020 11:14:24 p. m.">
            <a:hlinkClick r:id="" action="ppaction://media"/>
            <a:extLst>
              <a:ext uri="{FF2B5EF4-FFF2-40B4-BE49-F238E27FC236}">
                <a16:creationId xmlns:a16="http://schemas.microsoft.com/office/drawing/2014/main" id="{6A8C6BE0-F7AB-1647-A4A1-1B9B380DB57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9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6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212282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3" name="think-cell Slide" r:id="rId15" imgW="592" imgH="591" progId="TCLayout.ActiveDocument.1">
                  <p:embed/>
                </p:oleObj>
              </mc:Choice>
              <mc:Fallback>
                <p:oleObj name="think-cell Slide" r:id="rId15" imgW="592" imgH="591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BE820400-6353-4043-A4ED-815679E4E9C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1400" dirty="0">
              <a:sym typeface="+mn-l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5748E7-950F-41E8-A0D7-369D46375EDC}"/>
              </a:ext>
            </a:extLst>
          </p:cNvPr>
          <p:cNvSpPr/>
          <p:nvPr/>
        </p:nvSpPr>
        <p:spPr>
          <a:xfrm>
            <a:off x="2157412" y="2411413"/>
            <a:ext cx="5562600" cy="3746789"/>
          </a:xfrm>
          <a:prstGeom prst="rect">
            <a:avLst/>
          </a:prstGeom>
          <a:solidFill>
            <a:schemeClr val="accent1">
              <a:lumMod val="40000"/>
              <a:lumOff val="60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929D267A-8A8D-449D-B003-9DD17A4326C6}"/>
              </a:ext>
            </a:extLst>
          </p:cNvPr>
          <p:cNvSpPr/>
          <p:nvPr/>
        </p:nvSpPr>
        <p:spPr>
          <a:xfrm>
            <a:off x="7720013" y="2411413"/>
            <a:ext cx="2514600" cy="3746789"/>
          </a:xfrm>
          <a:prstGeom prst="rect">
            <a:avLst/>
          </a:prstGeom>
          <a:solidFill>
            <a:schemeClr val="accent3">
              <a:lumMod val="40000"/>
              <a:lumOff val="60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51587" y="699798"/>
            <a:ext cx="10888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Project Overview|</a:t>
            </a:r>
            <a:r>
              <a:rPr lang="zh-CN" altLang="en-US" sz="2400" b="1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Our project’s objective is to try different Deep Learning Models to predict COVID19 cases worldwide</a:t>
            </a:r>
            <a:endParaRPr lang="en-US" sz="2400" i="1" dirty="0">
              <a:solidFill>
                <a:schemeClr val="tx2"/>
              </a:solidFill>
            </a:endParaRPr>
          </a:p>
        </p:txBody>
      </p:sp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47FC19C2-DC80-4203-809C-3E926EDDAF20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046601721"/>
              </p:ext>
            </p:extLst>
          </p:nvPr>
        </p:nvGraphicFramePr>
        <p:xfrm>
          <a:off x="1071563" y="2282825"/>
          <a:ext cx="9232900" cy="4008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009DB9-0320-4F16-B0B0-E4253458C32A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 bwMode="auto">
          <a:xfrm flipH="1" flipV="1">
            <a:off x="10260013" y="3363913"/>
            <a:ext cx="79375" cy="200025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4065D56-6355-4BB1-A8B3-56A1F62272F5}"/>
              </a:ext>
            </a:extLst>
          </p:cNvPr>
          <p:cNvCxnSpPr/>
          <p:nvPr>
            <p:custDataLst>
              <p:tags r:id="rId6"/>
            </p:custDataLst>
          </p:nvPr>
        </p:nvCxnSpPr>
        <p:spPr bwMode="auto">
          <a:xfrm flipH="1">
            <a:off x="10260013" y="3078163"/>
            <a:ext cx="79375" cy="19843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CB3B27A-9947-48DE-B08F-EAF33DAA81E2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auto">
          <a:xfrm>
            <a:off x="10364788" y="2435225"/>
            <a:ext cx="19526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057700AB-2135-435C-A423-58EAB73B3F9F}" type="datetime'U''''''''''''''''''''''''''''''''''''''''S'''''">
              <a:rPr lang="en-US" altLang="en-US" sz="1400" smtClean="0">
                <a:solidFill>
                  <a:schemeClr val="hlink"/>
                </a:solidFill>
                <a:effectLst/>
                <a:sym typeface="+mn-lt"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US</a:t>
            </a:fld>
            <a:endParaRPr lang="en-US" sz="1400" dirty="0">
              <a:solidFill>
                <a:schemeClr val="hlink"/>
              </a:solidFill>
              <a:sym typeface="+mn-lt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369FCEE-3DEE-4F41-A93D-0E8D87307006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auto">
          <a:xfrm>
            <a:off x="10364788" y="3468688"/>
            <a:ext cx="40957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5928762F-AD91-4810-90FB-8D65F6588A70}" type="datetime'''Ch''''''''in''a'''''''''''''''''''''''''''">
              <a:rPr lang="en-US" altLang="en-US" sz="1400" smtClean="0">
                <a:solidFill>
                  <a:schemeClr val="tx2"/>
                </a:solidFill>
                <a:effectLst/>
                <a:sym typeface="+mn-lt"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China</a:t>
            </a:fld>
            <a:endParaRPr lang="en-US" sz="1400" dirty="0">
              <a:solidFill>
                <a:schemeClr val="tx2"/>
              </a:solidFill>
              <a:sym typeface="+mn-lt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EEE7C3A-CD76-4144-859D-AFB4EAA9803F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auto">
          <a:xfrm>
            <a:off x="10364788" y="3798888"/>
            <a:ext cx="41592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59A6A49D-C6F8-4B97-A90E-75CEAE6DC335}" type="datetime'''''''''''''''''''''''''''''''J''''''a''p''''''''an'''''''">
              <a:rPr lang="en-US" altLang="en-US" sz="1400" smtClean="0">
                <a:solidFill>
                  <a:schemeClr val="accent3"/>
                </a:solidFill>
                <a:effectLst/>
                <a:sym typeface="+mn-lt"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Japan</a:t>
            </a:fld>
            <a:endParaRPr lang="en-US" sz="1400" dirty="0">
              <a:solidFill>
                <a:schemeClr val="accent3"/>
              </a:solidFill>
              <a:sym typeface="+mn-lt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89F755E-418E-46B9-B595-3AF81D3186CF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auto">
          <a:xfrm>
            <a:off x="10364788" y="3225800"/>
            <a:ext cx="31115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F3E8327A-0FCA-41F9-80D5-D2A359C29D08}" type="datetime'It''''''a''l''''''''''''''''''''''''''''''''''''y'''">
              <a:rPr lang="en-US" altLang="en-US" sz="1400" smtClean="0">
                <a:solidFill>
                  <a:srgbClr val="9DB1CF"/>
                </a:solidFill>
                <a:effectLst/>
                <a:sym typeface="+mn-lt"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Italy</a:t>
            </a:fld>
            <a:endParaRPr lang="en-US" sz="1400" dirty="0">
              <a:solidFill>
                <a:srgbClr val="9DB1CF"/>
              </a:solidFill>
              <a:sym typeface="+mn-lt"/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BA0DF72-C16D-4491-B4AD-2FACE20209A8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10364788" y="2982913"/>
            <a:ext cx="39528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F6BB1AAE-7FC6-4087-B281-9FB57ACF681D}" type="datetime'''''''S''''''''p''a''''''i''n'">
              <a:rPr lang="en-US" altLang="en-US" sz="1400" smtClean="0">
                <a:solidFill>
                  <a:schemeClr val="bg2"/>
                </a:solidFill>
                <a:effectLst/>
                <a:sym typeface="+mn-lt"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Spain</a:t>
            </a:fld>
            <a:endParaRPr lang="en-US" sz="1400" dirty="0">
              <a:solidFill>
                <a:schemeClr val="bg2"/>
              </a:solidFill>
              <a:sym typeface="+mn-lt"/>
            </a:endParaRPr>
          </a:p>
        </p:txBody>
      </p:sp>
      <p:cxnSp>
        <p:nvCxnSpPr>
          <p:cNvPr id="453" name="Straight Arrow Connector 452">
            <a:extLst>
              <a:ext uri="{FF2B5EF4-FFF2-40B4-BE49-F238E27FC236}">
                <a16:creationId xmlns:a16="http://schemas.microsoft.com/office/drawing/2014/main" id="{9D6405BE-2C27-4F2C-B28D-C55C739D3601}"/>
              </a:ext>
            </a:extLst>
          </p:cNvPr>
          <p:cNvCxnSpPr/>
          <p:nvPr/>
        </p:nvCxnSpPr>
        <p:spPr>
          <a:xfrm>
            <a:off x="2157412" y="2411413"/>
            <a:ext cx="5562600" cy="0"/>
          </a:xfrm>
          <a:prstGeom prst="straightConnector1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id="{F683BBC8-6726-4ECC-B77D-58D072EC4B2A}"/>
              </a:ext>
            </a:extLst>
          </p:cNvPr>
          <p:cNvCxnSpPr>
            <a:cxnSpLocks/>
          </p:cNvCxnSpPr>
          <p:nvPr/>
        </p:nvCxnSpPr>
        <p:spPr>
          <a:xfrm>
            <a:off x="7720013" y="2411413"/>
            <a:ext cx="2514600" cy="0"/>
          </a:xfrm>
          <a:prstGeom prst="straightConnector1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6" name="TextBox 455">
            <a:extLst>
              <a:ext uri="{FF2B5EF4-FFF2-40B4-BE49-F238E27FC236}">
                <a16:creationId xmlns:a16="http://schemas.microsoft.com/office/drawing/2014/main" id="{5706FC8B-21D9-4B95-A74C-5FBAF8A771C3}"/>
              </a:ext>
            </a:extLst>
          </p:cNvPr>
          <p:cNvSpPr txBox="1"/>
          <p:nvPr/>
        </p:nvSpPr>
        <p:spPr>
          <a:xfrm>
            <a:off x="3044825" y="1759654"/>
            <a:ext cx="3451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Train Period</a:t>
            </a:r>
          </a:p>
          <a:p>
            <a:pPr algn="ctr"/>
            <a:r>
              <a:rPr lang="en-US" dirty="0"/>
              <a:t>95 days</a:t>
            </a:r>
          </a:p>
        </p:txBody>
      </p:sp>
      <p:cxnSp>
        <p:nvCxnSpPr>
          <p:cNvPr id="467" name="Straight Connector 466">
            <a:extLst>
              <a:ext uri="{FF2B5EF4-FFF2-40B4-BE49-F238E27FC236}">
                <a16:creationId xmlns:a16="http://schemas.microsoft.com/office/drawing/2014/main" id="{83CDE467-8294-4C7C-B75D-C86F407B1DA8}"/>
              </a:ext>
            </a:extLst>
          </p:cNvPr>
          <p:cNvCxnSpPr>
            <a:cxnSpLocks/>
          </p:cNvCxnSpPr>
          <p:nvPr/>
        </p:nvCxnSpPr>
        <p:spPr>
          <a:xfrm>
            <a:off x="7720013" y="2411413"/>
            <a:ext cx="0" cy="3746789"/>
          </a:xfrm>
          <a:prstGeom prst="line">
            <a:avLst/>
          </a:prstGeom>
          <a:ln w="19050">
            <a:solidFill>
              <a:schemeClr val="tx1">
                <a:lumMod val="90000"/>
                <a:lumOff val="1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0" name="TextBox 469">
            <a:extLst>
              <a:ext uri="{FF2B5EF4-FFF2-40B4-BE49-F238E27FC236}">
                <a16:creationId xmlns:a16="http://schemas.microsoft.com/office/drawing/2014/main" id="{DF0A9901-709E-46B5-9C6C-DC302FB10D84}"/>
              </a:ext>
            </a:extLst>
          </p:cNvPr>
          <p:cNvSpPr txBox="1"/>
          <p:nvPr/>
        </p:nvSpPr>
        <p:spPr>
          <a:xfrm>
            <a:off x="6864294" y="6214503"/>
            <a:ext cx="966584" cy="369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26-April</a:t>
            </a:r>
            <a:endParaRPr lang="en-US" dirty="0"/>
          </a:p>
        </p:txBody>
      </p:sp>
      <p:sp>
        <p:nvSpPr>
          <p:cNvPr id="471" name="TextBox 470">
            <a:extLst>
              <a:ext uri="{FF2B5EF4-FFF2-40B4-BE49-F238E27FC236}">
                <a16:creationId xmlns:a16="http://schemas.microsoft.com/office/drawing/2014/main" id="{4497BFF1-EF95-4510-883C-46311BDAF0F7}"/>
              </a:ext>
            </a:extLst>
          </p:cNvPr>
          <p:cNvSpPr txBox="1"/>
          <p:nvPr/>
        </p:nvSpPr>
        <p:spPr>
          <a:xfrm>
            <a:off x="9293429" y="6214503"/>
            <a:ext cx="966584" cy="369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10-June</a:t>
            </a:r>
            <a:endParaRPr lang="en-US" dirty="0"/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1C154434-9E56-4B9D-804B-EE775EB4E761}"/>
              </a:ext>
            </a:extLst>
          </p:cNvPr>
          <p:cNvSpPr txBox="1"/>
          <p:nvPr/>
        </p:nvSpPr>
        <p:spPr>
          <a:xfrm>
            <a:off x="1828799" y="6214503"/>
            <a:ext cx="12227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23-January</a:t>
            </a:r>
            <a:endParaRPr lang="en-US" dirty="0"/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6A1E2FFC-6696-40A9-8472-26D9C3D16D8F}"/>
              </a:ext>
            </a:extLst>
          </p:cNvPr>
          <p:cNvSpPr txBox="1"/>
          <p:nvPr/>
        </p:nvSpPr>
        <p:spPr>
          <a:xfrm>
            <a:off x="7720013" y="1759654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Test Period</a:t>
            </a:r>
          </a:p>
          <a:p>
            <a:pPr algn="ctr"/>
            <a:r>
              <a:rPr lang="en-US" dirty="0"/>
              <a:t>45 days</a:t>
            </a:r>
          </a:p>
        </p:txBody>
      </p:sp>
      <p:pic>
        <p:nvPicPr>
          <p:cNvPr id="41032" name="Picture 72" descr="Duke University Logo - The Association for the Advancement of  Sustainability in Higher Education">
            <a:extLst>
              <a:ext uri="{FF2B5EF4-FFF2-40B4-BE49-F238E27FC236}">
                <a16:creationId xmlns:a16="http://schemas.microsoft.com/office/drawing/2014/main" id="{C1829304-95DC-4C9F-9092-06FF21577B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5" b="23171"/>
          <a:stretch/>
        </p:blipFill>
        <p:spPr bwMode="auto">
          <a:xfrm>
            <a:off x="10433317" y="179782"/>
            <a:ext cx="901995" cy="41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Recording nov. 13, 2020 10:49:11 p. m." descr="Audio Recording nov. 13, 2020 10:49:11 p. m.">
            <a:hlinkClick r:id="" action="ppaction://media"/>
            <a:extLst>
              <a:ext uri="{FF2B5EF4-FFF2-40B4-BE49-F238E27FC236}">
                <a16:creationId xmlns:a16="http://schemas.microsoft.com/office/drawing/2014/main" id="{5F49D253-2CA7-C34D-94D0-8D7163A78F75}"/>
              </a:ext>
            </a:extLst>
          </p:cNvPr>
          <p:cNvPicPr>
            <a:picLocks noChangeAspect="1"/>
          </p:cNvPicPr>
          <p:nvPr>
            <a:audioFile r:link="rId13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4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42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429117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94" name="think-cell Slide" r:id="rId7" imgW="592" imgH="591" progId="TCLayout.ActiveDocument.1">
                  <p:embed/>
                </p:oleObj>
              </mc:Choice>
              <mc:Fallback>
                <p:oleObj name="think-cell Slide" r:id="rId7" imgW="592" imgH="591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9A4845B-D1DF-4C5E-A8E0-917EF0683FB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1400" dirty="0">
              <a:sym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1587" y="699798"/>
            <a:ext cx="10888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Dataset| </a:t>
            </a:r>
            <a:r>
              <a:rPr lang="en-US" sz="2400" dirty="0">
                <a:solidFill>
                  <a:schemeClr val="tx2"/>
                </a:solidFill>
              </a:rPr>
              <a:t>The data we used for the project came from the COVID19 Global Forecasting Competition at Kaggle</a:t>
            </a:r>
          </a:p>
        </p:txBody>
      </p:sp>
      <p:pic>
        <p:nvPicPr>
          <p:cNvPr id="39" name="Picture 72" descr="Duke University Logo - The Association for the Advancement of  Sustainability in Higher Education">
            <a:extLst>
              <a:ext uri="{FF2B5EF4-FFF2-40B4-BE49-F238E27FC236}">
                <a16:creationId xmlns:a16="http://schemas.microsoft.com/office/drawing/2014/main" id="{8528D405-7DB0-48A6-B5CD-7C504A8C4F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5" b="23171"/>
          <a:stretch/>
        </p:blipFill>
        <p:spPr bwMode="auto">
          <a:xfrm>
            <a:off x="10433317" y="179782"/>
            <a:ext cx="901995" cy="41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32C4718-62AB-4CF2-8118-A0722834A1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264060"/>
              </p:ext>
            </p:extLst>
          </p:nvPr>
        </p:nvGraphicFramePr>
        <p:xfrm>
          <a:off x="651588" y="1839433"/>
          <a:ext cx="8168711" cy="4360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7157">
                  <a:extLst>
                    <a:ext uri="{9D8B030D-6E8A-4147-A177-3AD203B41FA5}">
                      <a16:colId xmlns:a16="http://schemas.microsoft.com/office/drawing/2014/main" val="2808169048"/>
                    </a:ext>
                  </a:extLst>
                </a:gridCol>
                <a:gridCol w="1827157">
                  <a:extLst>
                    <a:ext uri="{9D8B030D-6E8A-4147-A177-3AD203B41FA5}">
                      <a16:colId xmlns:a16="http://schemas.microsoft.com/office/drawing/2014/main" val="2233389965"/>
                    </a:ext>
                  </a:extLst>
                </a:gridCol>
                <a:gridCol w="4514397">
                  <a:extLst>
                    <a:ext uri="{9D8B030D-6E8A-4147-A177-3AD203B41FA5}">
                      <a16:colId xmlns:a16="http://schemas.microsoft.com/office/drawing/2014/main" val="1652340828"/>
                    </a:ext>
                  </a:extLst>
                </a:gridCol>
              </a:tblGrid>
              <a:tr h="539397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Variable Name</a:t>
                      </a:r>
                    </a:p>
                  </a:txBody>
                  <a:tcPr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Description</a:t>
                      </a:r>
                    </a:p>
                  </a:txBody>
                  <a:tcPr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138033"/>
                  </a:ext>
                </a:extLst>
              </a:tr>
              <a:tr h="562283">
                <a:tc rowSpan="4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Features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County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  <a:r>
                        <a:rPr lang="en-US" sz="1400" baseline="30000" dirty="0"/>
                        <a:t>rd</a:t>
                      </a:r>
                      <a:r>
                        <a:rPr lang="en-US" sz="1400" dirty="0"/>
                        <a:t> level of location. County for select Countries like the United States and Australia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639831"/>
                  </a:ext>
                </a:extLst>
              </a:tr>
              <a:tr h="562283">
                <a:tc v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Province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400" kern="1200" baseline="3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nd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level of location. 1</a:t>
                      </a:r>
                      <a:r>
                        <a:rPr lang="en-US" sz="1400" kern="1200" baseline="30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order region of Countries like the United States.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117683"/>
                  </a:ext>
                </a:extLst>
              </a:tr>
              <a:tr h="5393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Country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Country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01032"/>
                  </a:ext>
                </a:extLst>
              </a:tr>
              <a:tr h="539397">
                <a:tc v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Population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Country Population at the beginning of the pandemic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187883"/>
                  </a:ext>
                </a:extLst>
              </a:tr>
              <a:tr h="53939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Time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Date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Date Index going from Jan-23 to Jun-10.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837881"/>
                  </a:ext>
                </a:extLst>
              </a:tr>
              <a:tr h="539397"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Target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Target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Confirmed Cases or Fatalities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542324"/>
                  </a:ext>
                </a:extLst>
              </a:tr>
              <a:tr h="539397">
                <a:tc v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TargetValue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 of daily cases or fatalities reported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35826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E01500E-BC28-4D94-B2C9-5F7AFB2C145A}"/>
              </a:ext>
            </a:extLst>
          </p:cNvPr>
          <p:cNvSpPr txBox="1"/>
          <p:nvPr/>
        </p:nvSpPr>
        <p:spPr>
          <a:xfrm>
            <a:off x="9441712" y="3231313"/>
            <a:ext cx="21637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</a:rPr>
              <a:t>1M </a:t>
            </a:r>
            <a:r>
              <a:rPr lang="en-US" sz="2400" dirty="0">
                <a:solidFill>
                  <a:schemeClr val="tx2"/>
                </a:solidFill>
              </a:rPr>
              <a:t>rows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55DA6F-E9C6-433F-9CA6-26B7B848D461}"/>
              </a:ext>
            </a:extLst>
          </p:cNvPr>
          <p:cNvSpPr txBox="1"/>
          <p:nvPr/>
        </p:nvSpPr>
        <p:spPr>
          <a:xfrm>
            <a:off x="9441712" y="4227565"/>
            <a:ext cx="21637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</a:rPr>
              <a:t>140 </a:t>
            </a:r>
            <a:r>
              <a:rPr lang="en-US" sz="2400" dirty="0">
                <a:solidFill>
                  <a:schemeClr val="tx2"/>
                </a:solidFill>
              </a:rPr>
              <a:t>days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6D2346-A36D-49ED-AC1B-E2F609EDE439}"/>
              </a:ext>
            </a:extLst>
          </p:cNvPr>
          <p:cNvSpPr txBox="1"/>
          <p:nvPr/>
        </p:nvSpPr>
        <p:spPr>
          <a:xfrm>
            <a:off x="9441711" y="5223818"/>
            <a:ext cx="22966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</a:rPr>
              <a:t>187 </a:t>
            </a:r>
            <a:r>
              <a:rPr lang="en-US" sz="2400" dirty="0">
                <a:solidFill>
                  <a:schemeClr val="tx2"/>
                </a:solidFill>
              </a:rPr>
              <a:t>countries</a:t>
            </a:r>
          </a:p>
        </p:txBody>
      </p:sp>
      <p:pic>
        <p:nvPicPr>
          <p:cNvPr id="3" name="Audio Recording nov. 13, 2020 11:26:13 p. m." descr="Audio Recording nov. 13, 2020 11:26:13 p. m.">
            <a:hlinkClick r:id="" action="ppaction://media"/>
            <a:extLst>
              <a:ext uri="{FF2B5EF4-FFF2-40B4-BE49-F238E27FC236}">
                <a16:creationId xmlns:a16="http://schemas.microsoft.com/office/drawing/2014/main" id="{81F43CAB-E1C9-074E-B09A-C81B07C95448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6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378600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92" name="think-cell Slide" r:id="rId6" imgW="592" imgH="591" progId="TCLayout.ActiveDocument.1">
                  <p:embed/>
                </p:oleObj>
              </mc:Choice>
              <mc:Fallback>
                <p:oleObj name="think-cell Slide" r:id="rId6" imgW="592" imgH="591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" name="Rectangle 111">
            <a:extLst>
              <a:ext uri="{FF2B5EF4-FFF2-40B4-BE49-F238E27FC236}">
                <a16:creationId xmlns:a16="http://schemas.microsoft.com/office/drawing/2014/main" id="{2D93B190-2A1D-43D3-9105-9DCA0786867A}"/>
              </a:ext>
            </a:extLst>
          </p:cNvPr>
          <p:cNvSpPr/>
          <p:nvPr/>
        </p:nvSpPr>
        <p:spPr>
          <a:xfrm>
            <a:off x="3741403" y="4452566"/>
            <a:ext cx="5397281" cy="1636295"/>
          </a:xfrm>
          <a:prstGeom prst="rect">
            <a:avLst/>
          </a:prstGeom>
          <a:pattFill prst="pct70">
            <a:fgClr>
              <a:srgbClr val="EFFBFF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508D0B6-1000-4FDA-A8B2-609E5E5C080C}"/>
              </a:ext>
            </a:extLst>
          </p:cNvPr>
          <p:cNvSpPr/>
          <p:nvPr/>
        </p:nvSpPr>
        <p:spPr>
          <a:xfrm>
            <a:off x="3739609" y="2185030"/>
            <a:ext cx="6462332" cy="1636294"/>
          </a:xfrm>
          <a:prstGeom prst="rect">
            <a:avLst/>
          </a:prstGeom>
          <a:solidFill>
            <a:srgbClr val="ED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51587" y="699798"/>
            <a:ext cx="10888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Data Preprocessing| </a:t>
            </a:r>
            <a:r>
              <a:rPr lang="en-US" sz="2400" dirty="0">
                <a:solidFill>
                  <a:schemeClr val="tx2"/>
                </a:solidFill>
              </a:rPr>
              <a:t>The project had two different pipelines for the global and local datasets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3BD459-CC14-49DA-AB4F-5ABFD82B1086}"/>
              </a:ext>
            </a:extLst>
          </p:cNvPr>
          <p:cNvSpPr/>
          <p:nvPr/>
        </p:nvSpPr>
        <p:spPr>
          <a:xfrm>
            <a:off x="808310" y="3848985"/>
            <a:ext cx="892900" cy="575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Original </a:t>
            </a:r>
          </a:p>
          <a:p>
            <a:pPr algn="ctr"/>
            <a:r>
              <a:rPr lang="en-US" sz="1400" b="1" dirty="0"/>
              <a:t>Dataset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4756117-B8CE-4DB6-8275-4171874B9AD2}"/>
              </a:ext>
            </a:extLst>
          </p:cNvPr>
          <p:cNvCxnSpPr>
            <a:cxnSpLocks/>
          </p:cNvCxnSpPr>
          <p:nvPr/>
        </p:nvCxnSpPr>
        <p:spPr>
          <a:xfrm>
            <a:off x="1701210" y="4153657"/>
            <a:ext cx="51567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1513E8CD-DB4A-495C-9201-3A443D03D5E7}"/>
              </a:ext>
            </a:extLst>
          </p:cNvPr>
          <p:cNvSpPr/>
          <p:nvPr/>
        </p:nvSpPr>
        <p:spPr>
          <a:xfrm>
            <a:off x="2216890" y="3848985"/>
            <a:ext cx="962246" cy="575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Data Wrangling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B5F8C204-14D0-4EC9-A4EC-CF137AE6CB73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3179136" y="3040911"/>
            <a:ext cx="688399" cy="109603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AECD3C91-9B51-4287-8CB0-9F3A3730E599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3179136" y="4136945"/>
            <a:ext cx="688399" cy="117150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0331E076-A5D7-42D2-BDB7-8FD6A181B5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905" y="2799773"/>
            <a:ext cx="499379" cy="4993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06A8744-F708-421A-B04A-750B09DF3A88}"/>
              </a:ext>
            </a:extLst>
          </p:cNvPr>
          <p:cNvSpPr txBox="1"/>
          <p:nvPr/>
        </p:nvSpPr>
        <p:spPr>
          <a:xfrm>
            <a:off x="3926013" y="2381631"/>
            <a:ext cx="70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Filter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657A482-376A-488C-BB27-A39DDED1208C}"/>
              </a:ext>
            </a:extLst>
          </p:cNvPr>
          <p:cNvCxnSpPr>
            <a:cxnSpLocks/>
          </p:cNvCxnSpPr>
          <p:nvPr/>
        </p:nvCxnSpPr>
        <p:spPr>
          <a:xfrm>
            <a:off x="4627175" y="3040911"/>
            <a:ext cx="51567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401DC5AB-3DC1-4013-BBD6-0194949F99E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142" y="2799773"/>
            <a:ext cx="529093" cy="529093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30256D0-BFA3-4357-B482-CE3249967E81}"/>
              </a:ext>
            </a:extLst>
          </p:cNvPr>
          <p:cNvCxnSpPr>
            <a:cxnSpLocks/>
          </p:cNvCxnSpPr>
          <p:nvPr/>
        </p:nvCxnSpPr>
        <p:spPr>
          <a:xfrm>
            <a:off x="5828654" y="3040911"/>
            <a:ext cx="51567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52D08B3-2CF6-4C47-A0DD-0AC9EF59874E}"/>
              </a:ext>
            </a:extLst>
          </p:cNvPr>
          <p:cNvSpPr txBox="1"/>
          <p:nvPr/>
        </p:nvSpPr>
        <p:spPr>
          <a:xfrm>
            <a:off x="4896801" y="2381631"/>
            <a:ext cx="1243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Geocoding</a:t>
            </a:r>
          </a:p>
        </p:txBody>
      </p:sp>
      <p:pic>
        <p:nvPicPr>
          <p:cNvPr id="25" name="Picture 24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B80E666E-3B4C-4B94-BFF0-05E0C95A70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174" y="2751094"/>
            <a:ext cx="575919" cy="57591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E7037DF8-7BC0-4986-8F54-F9270D2B0C5E}"/>
              </a:ext>
            </a:extLst>
          </p:cNvPr>
          <p:cNvSpPr txBox="1"/>
          <p:nvPr/>
        </p:nvSpPr>
        <p:spPr>
          <a:xfrm>
            <a:off x="6175246" y="2381631"/>
            <a:ext cx="1243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Scale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47B1BDB-7A25-4163-830A-C9AE572434E1}"/>
              </a:ext>
            </a:extLst>
          </p:cNvPr>
          <p:cNvGrpSpPr/>
          <p:nvPr/>
        </p:nvGrpSpPr>
        <p:grpSpPr>
          <a:xfrm>
            <a:off x="7784323" y="2767384"/>
            <a:ext cx="529093" cy="559629"/>
            <a:chOff x="10214212" y="2287216"/>
            <a:chExt cx="646129" cy="683419"/>
          </a:xfrm>
          <a:solidFill>
            <a:srgbClr val="F3FBFB"/>
          </a:solidFill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ED80A20-3778-47CD-B12A-E5B77E68D58B}"/>
                </a:ext>
              </a:extLst>
            </p:cNvPr>
            <p:cNvSpPr/>
            <p:nvPr/>
          </p:nvSpPr>
          <p:spPr>
            <a:xfrm>
              <a:off x="10349816" y="2287216"/>
              <a:ext cx="510525" cy="504427"/>
            </a:xfrm>
            <a:prstGeom prst="rect">
              <a:avLst/>
            </a:prstGeom>
            <a:grp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A6B3E30-D336-45B9-BC0F-4AF7B2A92629}"/>
                </a:ext>
              </a:extLst>
            </p:cNvPr>
            <p:cNvSpPr/>
            <p:nvPr/>
          </p:nvSpPr>
          <p:spPr>
            <a:xfrm>
              <a:off x="10282014" y="2376712"/>
              <a:ext cx="510525" cy="504427"/>
            </a:xfrm>
            <a:prstGeom prst="rect">
              <a:avLst/>
            </a:prstGeom>
            <a:grp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50E047-0724-4A08-B6FC-14A2E2448DD4}"/>
                </a:ext>
              </a:extLst>
            </p:cNvPr>
            <p:cNvSpPr/>
            <p:nvPr/>
          </p:nvSpPr>
          <p:spPr>
            <a:xfrm>
              <a:off x="10214212" y="2466208"/>
              <a:ext cx="510525" cy="504427"/>
            </a:xfrm>
            <a:prstGeom prst="rect">
              <a:avLst/>
            </a:prstGeom>
            <a:grp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</p:grp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482CB94-248E-49CA-BCB4-59E23CDD3A94}"/>
              </a:ext>
            </a:extLst>
          </p:cNvPr>
          <p:cNvCxnSpPr>
            <a:cxnSpLocks/>
          </p:cNvCxnSpPr>
          <p:nvPr/>
        </p:nvCxnSpPr>
        <p:spPr>
          <a:xfrm>
            <a:off x="7152501" y="3040911"/>
            <a:ext cx="51567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6796FAD-1121-438B-BE51-E10C14FBF072}"/>
              </a:ext>
            </a:extLst>
          </p:cNvPr>
          <p:cNvSpPr txBox="1"/>
          <p:nvPr/>
        </p:nvSpPr>
        <p:spPr>
          <a:xfrm>
            <a:off x="7501578" y="2381631"/>
            <a:ext cx="1243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Reshape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08168F2-6F56-4643-A351-7F059A1C1A70}"/>
              </a:ext>
            </a:extLst>
          </p:cNvPr>
          <p:cNvCxnSpPr>
            <a:cxnSpLocks/>
          </p:cNvCxnSpPr>
          <p:nvPr/>
        </p:nvCxnSpPr>
        <p:spPr>
          <a:xfrm>
            <a:off x="9906333" y="3040911"/>
            <a:ext cx="51567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FE411E89-6F40-42E2-955F-7C14D90A9255}"/>
              </a:ext>
            </a:extLst>
          </p:cNvPr>
          <p:cNvSpPr/>
          <p:nvPr/>
        </p:nvSpPr>
        <p:spPr>
          <a:xfrm>
            <a:off x="10529082" y="2701967"/>
            <a:ext cx="962246" cy="5759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Local</a:t>
            </a:r>
          </a:p>
          <a:p>
            <a:pPr algn="ctr"/>
            <a:r>
              <a:rPr lang="en-US" sz="1400" b="1" dirty="0"/>
              <a:t>Dataset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DF45120-5CA3-4BF9-94FD-77061B2300DF}"/>
              </a:ext>
            </a:extLst>
          </p:cNvPr>
          <p:cNvGrpSpPr/>
          <p:nvPr/>
        </p:nvGrpSpPr>
        <p:grpSpPr>
          <a:xfrm>
            <a:off x="4227833" y="5034921"/>
            <a:ext cx="529093" cy="559629"/>
            <a:chOff x="10214212" y="2287216"/>
            <a:chExt cx="646129" cy="683419"/>
          </a:xfrm>
          <a:solidFill>
            <a:srgbClr val="E9F2FB"/>
          </a:solidFill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D4778601-8359-4586-8B56-ED62BA106D87}"/>
                </a:ext>
              </a:extLst>
            </p:cNvPr>
            <p:cNvSpPr/>
            <p:nvPr/>
          </p:nvSpPr>
          <p:spPr>
            <a:xfrm>
              <a:off x="10349816" y="2287216"/>
              <a:ext cx="510525" cy="504427"/>
            </a:xfrm>
            <a:prstGeom prst="rect">
              <a:avLst/>
            </a:prstGeom>
            <a:grp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C831B85-A63A-4B31-BEF2-DED6440F6CFA}"/>
                </a:ext>
              </a:extLst>
            </p:cNvPr>
            <p:cNvSpPr/>
            <p:nvPr/>
          </p:nvSpPr>
          <p:spPr>
            <a:xfrm>
              <a:off x="10282014" y="2376712"/>
              <a:ext cx="510525" cy="504427"/>
            </a:xfrm>
            <a:prstGeom prst="rect">
              <a:avLst/>
            </a:prstGeom>
            <a:grp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0A7B925D-2DB0-456C-A690-B916A208755E}"/>
                </a:ext>
              </a:extLst>
            </p:cNvPr>
            <p:cNvSpPr/>
            <p:nvPr/>
          </p:nvSpPr>
          <p:spPr>
            <a:xfrm>
              <a:off x="10214212" y="2466208"/>
              <a:ext cx="510525" cy="504427"/>
            </a:xfrm>
            <a:prstGeom prst="rect">
              <a:avLst/>
            </a:prstGeom>
            <a:grp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16F886A5-F6FA-4072-9D0C-99123862DA00}"/>
              </a:ext>
            </a:extLst>
          </p:cNvPr>
          <p:cNvSpPr txBox="1"/>
          <p:nvPr/>
        </p:nvSpPr>
        <p:spPr>
          <a:xfrm>
            <a:off x="3926013" y="4643850"/>
            <a:ext cx="1243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Reshape</a:t>
            </a:r>
          </a:p>
        </p:txBody>
      </p:sp>
      <p:pic>
        <p:nvPicPr>
          <p:cNvPr id="89" name="Picture 88" descr="A picture containing icon&#10;&#10;Description automatically generated">
            <a:extLst>
              <a:ext uri="{FF2B5EF4-FFF2-40B4-BE49-F238E27FC236}">
                <a16:creationId xmlns:a16="http://schemas.microsoft.com/office/drawing/2014/main" id="{52027E3D-859C-482F-9F84-42DE5225E1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135" y="5018381"/>
            <a:ext cx="575916" cy="575916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9B2E0C7D-A386-4EAC-B4B6-96617D111CFD}"/>
              </a:ext>
            </a:extLst>
          </p:cNvPr>
          <p:cNvSpPr txBox="1"/>
          <p:nvPr/>
        </p:nvSpPr>
        <p:spPr>
          <a:xfrm>
            <a:off x="6460406" y="4603663"/>
            <a:ext cx="1243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Scale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E37BAA4-D023-409A-9EE2-CA03BE44F362}"/>
              </a:ext>
            </a:extLst>
          </p:cNvPr>
          <p:cNvSpPr/>
          <p:nvPr/>
        </p:nvSpPr>
        <p:spPr>
          <a:xfrm>
            <a:off x="5550560" y="5099810"/>
            <a:ext cx="418052" cy="413058"/>
          </a:xfrm>
          <a:prstGeom prst="rect">
            <a:avLst/>
          </a:prstGeom>
          <a:solidFill>
            <a:srgbClr val="F2F7FC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/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AB90B09-0F52-4BCA-8EFD-433FE5B11BE3}"/>
              </a:ext>
            </a:extLst>
          </p:cNvPr>
          <p:cNvCxnSpPr>
            <a:cxnSpLocks/>
          </p:cNvCxnSpPr>
          <p:nvPr/>
        </p:nvCxnSpPr>
        <p:spPr>
          <a:xfrm>
            <a:off x="4902862" y="5309035"/>
            <a:ext cx="51567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85016C1-6E4A-4B28-803D-01AEB5E45479}"/>
              </a:ext>
            </a:extLst>
          </p:cNvPr>
          <p:cNvSpPr txBox="1"/>
          <p:nvPr/>
        </p:nvSpPr>
        <p:spPr>
          <a:xfrm>
            <a:off x="5093145" y="4677205"/>
            <a:ext cx="1367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Consolidate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F8020256-1C64-4015-B7D0-D8A5C0987BBB}"/>
              </a:ext>
            </a:extLst>
          </p:cNvPr>
          <p:cNvCxnSpPr>
            <a:cxnSpLocks/>
          </p:cNvCxnSpPr>
          <p:nvPr/>
        </p:nvCxnSpPr>
        <p:spPr>
          <a:xfrm>
            <a:off x="6057909" y="5317643"/>
            <a:ext cx="51567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5638192-EB4C-4206-863B-236EC87D68E3}"/>
              </a:ext>
            </a:extLst>
          </p:cNvPr>
          <p:cNvSpPr/>
          <p:nvPr/>
        </p:nvSpPr>
        <p:spPr>
          <a:xfrm>
            <a:off x="9405459" y="4945344"/>
            <a:ext cx="962246" cy="575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Global</a:t>
            </a:r>
          </a:p>
          <a:p>
            <a:pPr algn="ctr"/>
            <a:r>
              <a:rPr lang="en-US" sz="1400" b="1" dirty="0"/>
              <a:t>Dataset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111DB7F-5670-432E-9855-9CE764526047}"/>
              </a:ext>
            </a:extLst>
          </p:cNvPr>
          <p:cNvSpPr txBox="1"/>
          <p:nvPr/>
        </p:nvSpPr>
        <p:spPr>
          <a:xfrm>
            <a:off x="3553344" y="4116708"/>
            <a:ext cx="2008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Global Pipeline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F86EBEE-3A7B-4075-8CBB-5B42C0E20185}"/>
              </a:ext>
            </a:extLst>
          </p:cNvPr>
          <p:cNvSpPr txBox="1"/>
          <p:nvPr/>
        </p:nvSpPr>
        <p:spPr>
          <a:xfrm>
            <a:off x="3442649" y="1836362"/>
            <a:ext cx="2008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</a:rPr>
              <a:t>Local Pipeline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DB50FDC-8348-405B-903B-0AF0AD5F357C}"/>
              </a:ext>
            </a:extLst>
          </p:cNvPr>
          <p:cNvCxnSpPr>
            <a:cxnSpLocks/>
          </p:cNvCxnSpPr>
          <p:nvPr/>
        </p:nvCxnSpPr>
        <p:spPr>
          <a:xfrm>
            <a:off x="8426417" y="3040911"/>
            <a:ext cx="51567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72" descr="Duke University Logo - The Association for the Advancement of  Sustainability in Higher Education">
            <a:extLst>
              <a:ext uri="{FF2B5EF4-FFF2-40B4-BE49-F238E27FC236}">
                <a16:creationId xmlns:a16="http://schemas.microsoft.com/office/drawing/2014/main" id="{C5EE37C7-2CBF-4129-9D96-CEEB7DBACD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5" b="23171"/>
          <a:stretch/>
        </p:blipFill>
        <p:spPr bwMode="auto">
          <a:xfrm>
            <a:off x="10433317" y="179782"/>
            <a:ext cx="901995" cy="41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88EB36A-03B4-467C-A436-0A39A21ED00E}"/>
              </a:ext>
            </a:extLst>
          </p:cNvPr>
          <p:cNvSpPr txBox="1"/>
          <p:nvPr/>
        </p:nvSpPr>
        <p:spPr>
          <a:xfrm>
            <a:off x="3926013" y="5688810"/>
            <a:ext cx="11111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</a:rPr>
              <a:t>(3463, 140, 5)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9B37D1B-0F57-4A55-914E-46C180A5BF5D}"/>
              </a:ext>
            </a:extLst>
          </p:cNvPr>
          <p:cNvSpPr txBox="1"/>
          <p:nvPr/>
        </p:nvSpPr>
        <p:spPr>
          <a:xfrm>
            <a:off x="5439591" y="5688810"/>
            <a:ext cx="687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</a:rPr>
              <a:t>(140, 5)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006AA6F-6D98-4ECA-8000-7793598FD19F}"/>
              </a:ext>
            </a:extLst>
          </p:cNvPr>
          <p:cNvSpPr txBox="1"/>
          <p:nvPr/>
        </p:nvSpPr>
        <p:spPr>
          <a:xfrm>
            <a:off x="7605134" y="3442469"/>
            <a:ext cx="846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3"/>
                </a:solidFill>
              </a:rPr>
              <a:t>(5, 140, 5)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A77DC37-6B00-4199-97FD-A4E6C0970B86}"/>
              </a:ext>
            </a:extLst>
          </p:cNvPr>
          <p:cNvSpPr txBox="1"/>
          <p:nvPr/>
        </p:nvSpPr>
        <p:spPr>
          <a:xfrm>
            <a:off x="3867535" y="3401483"/>
            <a:ext cx="11111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3"/>
                </a:solidFill>
              </a:rPr>
              <a:t>5 countries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AEB1F1C2-CD4C-4F5B-A040-D60ABE6E5950}"/>
              </a:ext>
            </a:extLst>
          </p:cNvPr>
          <p:cNvSpPr/>
          <p:nvPr/>
        </p:nvSpPr>
        <p:spPr>
          <a:xfrm>
            <a:off x="9068158" y="2776945"/>
            <a:ext cx="153295" cy="151370"/>
          </a:xfrm>
          <a:prstGeom prst="rect">
            <a:avLst/>
          </a:prstGeom>
          <a:solidFill>
            <a:srgbClr val="EFFFFD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A521563B-4501-4310-9033-C8B4DA31A22D}"/>
              </a:ext>
            </a:extLst>
          </p:cNvPr>
          <p:cNvSpPr/>
          <p:nvPr/>
        </p:nvSpPr>
        <p:spPr>
          <a:xfrm>
            <a:off x="9221453" y="2776945"/>
            <a:ext cx="153295" cy="151370"/>
          </a:xfrm>
          <a:prstGeom prst="rect">
            <a:avLst/>
          </a:prstGeom>
          <a:solidFill>
            <a:srgbClr val="EFFFFD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2D574FA-8AB4-46E5-B4D4-13EC19C68BE1}"/>
              </a:ext>
            </a:extLst>
          </p:cNvPr>
          <p:cNvSpPr/>
          <p:nvPr/>
        </p:nvSpPr>
        <p:spPr>
          <a:xfrm>
            <a:off x="9371416" y="2776945"/>
            <a:ext cx="153295" cy="151370"/>
          </a:xfrm>
          <a:prstGeom prst="rect">
            <a:avLst/>
          </a:prstGeom>
          <a:solidFill>
            <a:srgbClr val="EFFFFD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6886921-1D40-4D70-9661-90C9C8423B88}"/>
              </a:ext>
            </a:extLst>
          </p:cNvPr>
          <p:cNvSpPr/>
          <p:nvPr/>
        </p:nvSpPr>
        <p:spPr>
          <a:xfrm>
            <a:off x="9579192" y="2776945"/>
            <a:ext cx="153295" cy="151370"/>
          </a:xfrm>
          <a:prstGeom prst="rect">
            <a:avLst/>
          </a:prstGeom>
          <a:solidFill>
            <a:srgbClr val="EFFFFD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B73BFFB-654B-47AC-8AA2-7DDBCC84AFC6}"/>
              </a:ext>
            </a:extLst>
          </p:cNvPr>
          <p:cNvSpPr/>
          <p:nvPr/>
        </p:nvSpPr>
        <p:spPr>
          <a:xfrm>
            <a:off x="9068158" y="2967005"/>
            <a:ext cx="153295" cy="151370"/>
          </a:xfrm>
          <a:prstGeom prst="rect">
            <a:avLst/>
          </a:prstGeom>
          <a:solidFill>
            <a:srgbClr val="EFFFFD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F03EBF9-8D06-4B62-927A-80443AEEDC90}"/>
              </a:ext>
            </a:extLst>
          </p:cNvPr>
          <p:cNvSpPr/>
          <p:nvPr/>
        </p:nvSpPr>
        <p:spPr>
          <a:xfrm>
            <a:off x="9221453" y="2967005"/>
            <a:ext cx="153295" cy="151370"/>
          </a:xfrm>
          <a:prstGeom prst="rect">
            <a:avLst/>
          </a:prstGeom>
          <a:solidFill>
            <a:srgbClr val="EFFFFD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97148012-8D7C-427F-9044-140FF94A8266}"/>
              </a:ext>
            </a:extLst>
          </p:cNvPr>
          <p:cNvSpPr/>
          <p:nvPr/>
        </p:nvSpPr>
        <p:spPr>
          <a:xfrm>
            <a:off x="9371416" y="2967005"/>
            <a:ext cx="153295" cy="151370"/>
          </a:xfrm>
          <a:prstGeom prst="rect">
            <a:avLst/>
          </a:prstGeom>
          <a:solidFill>
            <a:srgbClr val="EFFFFD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BAA3298-B050-4930-A93B-C78C15007004}"/>
              </a:ext>
            </a:extLst>
          </p:cNvPr>
          <p:cNvSpPr/>
          <p:nvPr/>
        </p:nvSpPr>
        <p:spPr>
          <a:xfrm>
            <a:off x="9579192" y="2967005"/>
            <a:ext cx="153295" cy="151370"/>
          </a:xfrm>
          <a:prstGeom prst="rect">
            <a:avLst/>
          </a:prstGeom>
          <a:solidFill>
            <a:srgbClr val="EFFFFD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1332F6DE-78B0-42D0-9E9C-AC5908B0D07A}"/>
              </a:ext>
            </a:extLst>
          </p:cNvPr>
          <p:cNvSpPr/>
          <p:nvPr/>
        </p:nvSpPr>
        <p:spPr>
          <a:xfrm>
            <a:off x="9068158" y="3172490"/>
            <a:ext cx="153295" cy="151370"/>
          </a:xfrm>
          <a:prstGeom prst="rect">
            <a:avLst/>
          </a:prstGeom>
          <a:solidFill>
            <a:srgbClr val="EFFFFD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D0963DF6-A759-4C2D-A613-1081D6AF5F6A}"/>
              </a:ext>
            </a:extLst>
          </p:cNvPr>
          <p:cNvSpPr/>
          <p:nvPr/>
        </p:nvSpPr>
        <p:spPr>
          <a:xfrm>
            <a:off x="9221453" y="3172490"/>
            <a:ext cx="153295" cy="151370"/>
          </a:xfrm>
          <a:prstGeom prst="rect">
            <a:avLst/>
          </a:prstGeom>
          <a:solidFill>
            <a:srgbClr val="EFFFFD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929D62E2-9CFC-4EAF-AB6D-75536D779B3C}"/>
              </a:ext>
            </a:extLst>
          </p:cNvPr>
          <p:cNvSpPr/>
          <p:nvPr/>
        </p:nvSpPr>
        <p:spPr>
          <a:xfrm>
            <a:off x="9371416" y="3172490"/>
            <a:ext cx="153295" cy="151370"/>
          </a:xfrm>
          <a:prstGeom prst="rect">
            <a:avLst/>
          </a:prstGeom>
          <a:solidFill>
            <a:srgbClr val="EFFFFD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9E6D55E7-E8BC-402D-929F-2F978F34FAE7}"/>
              </a:ext>
            </a:extLst>
          </p:cNvPr>
          <p:cNvSpPr/>
          <p:nvPr/>
        </p:nvSpPr>
        <p:spPr>
          <a:xfrm>
            <a:off x="9579192" y="3172490"/>
            <a:ext cx="153295" cy="151370"/>
          </a:xfrm>
          <a:prstGeom prst="rect">
            <a:avLst/>
          </a:prstGeom>
          <a:solidFill>
            <a:srgbClr val="EFFFFD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55207A5-237F-4694-9DF7-D9FAF33B65E0}"/>
              </a:ext>
            </a:extLst>
          </p:cNvPr>
          <p:cNvSpPr txBox="1"/>
          <p:nvPr/>
        </p:nvSpPr>
        <p:spPr>
          <a:xfrm>
            <a:off x="8826176" y="2381631"/>
            <a:ext cx="1243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Sequences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31270863-AFAD-4C1D-85BA-211C2EB837FA}"/>
              </a:ext>
            </a:extLst>
          </p:cNvPr>
          <p:cNvSpPr/>
          <p:nvPr/>
        </p:nvSpPr>
        <p:spPr>
          <a:xfrm>
            <a:off x="8084038" y="5039164"/>
            <a:ext cx="153295" cy="151370"/>
          </a:xfrm>
          <a:prstGeom prst="rect">
            <a:avLst/>
          </a:prstGeom>
          <a:solidFill>
            <a:srgbClr val="EFFFFD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4418AB81-0CD0-4A6E-B651-88C77B59131E}"/>
              </a:ext>
            </a:extLst>
          </p:cNvPr>
          <p:cNvSpPr/>
          <p:nvPr/>
        </p:nvSpPr>
        <p:spPr>
          <a:xfrm>
            <a:off x="8237333" y="5039164"/>
            <a:ext cx="153295" cy="151370"/>
          </a:xfrm>
          <a:prstGeom prst="rect">
            <a:avLst/>
          </a:prstGeom>
          <a:solidFill>
            <a:srgbClr val="EFFFFD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48C57C65-9E6C-47ED-A152-FC4C406C51B7}"/>
              </a:ext>
            </a:extLst>
          </p:cNvPr>
          <p:cNvSpPr/>
          <p:nvPr/>
        </p:nvSpPr>
        <p:spPr>
          <a:xfrm>
            <a:off x="8387296" y="5039164"/>
            <a:ext cx="153295" cy="151370"/>
          </a:xfrm>
          <a:prstGeom prst="rect">
            <a:avLst/>
          </a:prstGeom>
          <a:solidFill>
            <a:srgbClr val="EFFFFD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497B35BA-3AA7-41C5-9E04-04ED1B1903F4}"/>
              </a:ext>
            </a:extLst>
          </p:cNvPr>
          <p:cNvSpPr/>
          <p:nvPr/>
        </p:nvSpPr>
        <p:spPr>
          <a:xfrm>
            <a:off x="8595072" y="5039164"/>
            <a:ext cx="153295" cy="151370"/>
          </a:xfrm>
          <a:prstGeom prst="rect">
            <a:avLst/>
          </a:prstGeom>
          <a:solidFill>
            <a:srgbClr val="EFFFFD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382CAEF6-2F84-4E52-9CBF-117EB2F0C92C}"/>
              </a:ext>
            </a:extLst>
          </p:cNvPr>
          <p:cNvSpPr/>
          <p:nvPr/>
        </p:nvSpPr>
        <p:spPr>
          <a:xfrm>
            <a:off x="8084038" y="5229224"/>
            <a:ext cx="153295" cy="151370"/>
          </a:xfrm>
          <a:prstGeom prst="rect">
            <a:avLst/>
          </a:prstGeom>
          <a:solidFill>
            <a:srgbClr val="EFFFFD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AD2045A2-8165-4B6C-9540-3D2C8F7DA6E5}"/>
              </a:ext>
            </a:extLst>
          </p:cNvPr>
          <p:cNvSpPr/>
          <p:nvPr/>
        </p:nvSpPr>
        <p:spPr>
          <a:xfrm>
            <a:off x="8237333" y="5229224"/>
            <a:ext cx="153295" cy="151370"/>
          </a:xfrm>
          <a:prstGeom prst="rect">
            <a:avLst/>
          </a:prstGeom>
          <a:solidFill>
            <a:srgbClr val="EFFFFD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52D1A269-5AB1-4660-93E7-D1E261A8CDB2}"/>
              </a:ext>
            </a:extLst>
          </p:cNvPr>
          <p:cNvSpPr/>
          <p:nvPr/>
        </p:nvSpPr>
        <p:spPr>
          <a:xfrm>
            <a:off x="8387296" y="5229224"/>
            <a:ext cx="153295" cy="151370"/>
          </a:xfrm>
          <a:prstGeom prst="rect">
            <a:avLst/>
          </a:prstGeom>
          <a:solidFill>
            <a:srgbClr val="EFFFFD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3687BDA9-E0C7-4462-A040-45F0409738D5}"/>
              </a:ext>
            </a:extLst>
          </p:cNvPr>
          <p:cNvSpPr/>
          <p:nvPr/>
        </p:nvSpPr>
        <p:spPr>
          <a:xfrm>
            <a:off x="8595072" y="5229224"/>
            <a:ext cx="153295" cy="151370"/>
          </a:xfrm>
          <a:prstGeom prst="rect">
            <a:avLst/>
          </a:prstGeom>
          <a:solidFill>
            <a:srgbClr val="EFFFFD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967BF602-2073-4064-A0CB-AB9C50C4A89E}"/>
              </a:ext>
            </a:extLst>
          </p:cNvPr>
          <p:cNvSpPr/>
          <p:nvPr/>
        </p:nvSpPr>
        <p:spPr>
          <a:xfrm>
            <a:off x="8084038" y="5434709"/>
            <a:ext cx="153295" cy="151370"/>
          </a:xfrm>
          <a:prstGeom prst="rect">
            <a:avLst/>
          </a:prstGeom>
          <a:solidFill>
            <a:srgbClr val="EFFFFD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F19DBC8C-CF09-47ED-8F72-FB62D85CD00A}"/>
              </a:ext>
            </a:extLst>
          </p:cNvPr>
          <p:cNvSpPr/>
          <p:nvPr/>
        </p:nvSpPr>
        <p:spPr>
          <a:xfrm>
            <a:off x="8237333" y="5434709"/>
            <a:ext cx="153295" cy="151370"/>
          </a:xfrm>
          <a:prstGeom prst="rect">
            <a:avLst/>
          </a:prstGeom>
          <a:solidFill>
            <a:srgbClr val="EFFFFD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A37E08B0-C22C-4447-8D52-6EEC48A4BEEC}"/>
              </a:ext>
            </a:extLst>
          </p:cNvPr>
          <p:cNvSpPr/>
          <p:nvPr/>
        </p:nvSpPr>
        <p:spPr>
          <a:xfrm>
            <a:off x="8387296" y="5434709"/>
            <a:ext cx="153295" cy="151370"/>
          </a:xfrm>
          <a:prstGeom prst="rect">
            <a:avLst/>
          </a:prstGeom>
          <a:solidFill>
            <a:srgbClr val="EFFFFD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CCDF8DE2-C7AD-45A1-B2F7-B95B0A40922E}"/>
              </a:ext>
            </a:extLst>
          </p:cNvPr>
          <p:cNvSpPr/>
          <p:nvPr/>
        </p:nvSpPr>
        <p:spPr>
          <a:xfrm>
            <a:off x="8595072" y="5434709"/>
            <a:ext cx="153295" cy="151370"/>
          </a:xfrm>
          <a:prstGeom prst="rect">
            <a:avLst/>
          </a:prstGeom>
          <a:solidFill>
            <a:srgbClr val="EFFFFD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D229EBD2-3EFB-4E08-8D90-F4987187F50D}"/>
              </a:ext>
            </a:extLst>
          </p:cNvPr>
          <p:cNvSpPr txBox="1"/>
          <p:nvPr/>
        </p:nvSpPr>
        <p:spPr>
          <a:xfrm>
            <a:off x="7842056" y="4643850"/>
            <a:ext cx="1243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Sequences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0F6741F2-18C4-4924-8594-F7CD6CB80C21}"/>
              </a:ext>
            </a:extLst>
          </p:cNvPr>
          <p:cNvCxnSpPr>
            <a:cxnSpLocks/>
          </p:cNvCxnSpPr>
          <p:nvPr/>
        </p:nvCxnSpPr>
        <p:spPr>
          <a:xfrm>
            <a:off x="7477670" y="5317643"/>
            <a:ext cx="51567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21FBCFF2-DEA9-40AF-983C-99F84A6A8FCA}"/>
              </a:ext>
            </a:extLst>
          </p:cNvPr>
          <p:cNvCxnSpPr>
            <a:cxnSpLocks/>
          </p:cNvCxnSpPr>
          <p:nvPr/>
        </p:nvCxnSpPr>
        <p:spPr>
          <a:xfrm>
            <a:off x="8863805" y="5317643"/>
            <a:ext cx="51567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BFBD8E94-89B2-42B5-B467-4D2184F1CEE2}"/>
              </a:ext>
            </a:extLst>
          </p:cNvPr>
          <p:cNvSpPr txBox="1"/>
          <p:nvPr/>
        </p:nvSpPr>
        <p:spPr>
          <a:xfrm>
            <a:off x="8671719" y="3367869"/>
            <a:ext cx="1442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3"/>
                </a:solidFill>
              </a:rPr>
              <a:t>Train: (5, 69, 25, 5)</a:t>
            </a:r>
          </a:p>
          <a:p>
            <a:r>
              <a:rPr lang="en-US" sz="1200" dirty="0">
                <a:solidFill>
                  <a:schemeClr val="accent3"/>
                </a:solidFill>
              </a:rPr>
              <a:t>Test:   (5, 19, 25, 5)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BF4C239-4D8E-443F-97C9-59F6606633E2}"/>
              </a:ext>
            </a:extLst>
          </p:cNvPr>
          <p:cNvSpPr txBox="1"/>
          <p:nvPr/>
        </p:nvSpPr>
        <p:spPr>
          <a:xfrm>
            <a:off x="7779045" y="5624678"/>
            <a:ext cx="1442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</a:rPr>
              <a:t>Train: (69, 25, 5)</a:t>
            </a:r>
          </a:p>
          <a:p>
            <a:r>
              <a:rPr lang="en-US" sz="1200" dirty="0">
                <a:solidFill>
                  <a:schemeClr val="tx2"/>
                </a:solidFill>
              </a:rPr>
              <a:t>Test:   (19, 25, 5)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4F7BC4E-1CCD-4E4D-B147-8E87883386F3}"/>
              </a:ext>
            </a:extLst>
          </p:cNvPr>
          <p:cNvSpPr txBox="1"/>
          <p:nvPr/>
        </p:nvSpPr>
        <p:spPr>
          <a:xfrm>
            <a:off x="766612" y="4445697"/>
            <a:ext cx="962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</a:rPr>
              <a:t>(969640, 9)</a:t>
            </a:r>
          </a:p>
        </p:txBody>
      </p:sp>
      <p:pic>
        <p:nvPicPr>
          <p:cNvPr id="3" name="Audio Recording nov. 13, 2020 10:57:57 p. m." descr="Audio Recording nov. 13, 2020 10:57:57 p. m.">
            <a:hlinkClick r:id="" action="ppaction://media"/>
            <a:extLst>
              <a:ext uri="{FF2B5EF4-FFF2-40B4-BE49-F238E27FC236}">
                <a16:creationId xmlns:a16="http://schemas.microsoft.com/office/drawing/2014/main" id="{1B89379E-6548-7040-B07A-65977110977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1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2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9">
            <a:extLst>
              <a:ext uri="{FF2B5EF4-FFF2-40B4-BE49-F238E27FC236}">
                <a16:creationId xmlns:a16="http://schemas.microsoft.com/office/drawing/2014/main" id="{CA98DC4A-EB4F-0241-9740-3CCBEA895C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55"/>
          <a:stretch/>
        </p:blipFill>
        <p:spPr bwMode="auto">
          <a:xfrm>
            <a:off x="8542604" y="2581869"/>
            <a:ext cx="2446264" cy="169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9" name="think-cell Slide" r:id="rId7" imgW="592" imgH="591" progId="TCLayout.ActiveDocument.1">
                  <p:embed/>
                </p:oleObj>
              </mc:Choice>
              <mc:Fallback>
                <p:oleObj name="think-cell Slide" r:id="rId7" imgW="592" imgH="591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51587" y="699798"/>
            <a:ext cx="10888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Artificial Neural Network| </a:t>
            </a:r>
            <a:r>
              <a:rPr lang="en-US" sz="2400" dirty="0">
                <a:solidFill>
                  <a:schemeClr val="tx2"/>
                </a:solidFill>
              </a:rPr>
              <a:t>The plain-vanilla Neural Network picked up the trends at a Global level very well</a:t>
            </a:r>
          </a:p>
        </p:txBody>
      </p:sp>
      <p:pic>
        <p:nvPicPr>
          <p:cNvPr id="117" name="Picture 72" descr="Duke University Logo - The Association for the Advancement of  Sustainability in Higher Education">
            <a:extLst>
              <a:ext uri="{FF2B5EF4-FFF2-40B4-BE49-F238E27FC236}">
                <a16:creationId xmlns:a16="http://schemas.microsoft.com/office/drawing/2014/main" id="{C5EE37C7-2CBF-4129-9D96-CEEB7DBACD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5" b="23171"/>
          <a:stretch/>
        </p:blipFill>
        <p:spPr bwMode="auto">
          <a:xfrm>
            <a:off x="10433317" y="179782"/>
            <a:ext cx="901995" cy="41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70" name="Picture 18">
            <a:extLst>
              <a:ext uri="{FF2B5EF4-FFF2-40B4-BE49-F238E27FC236}">
                <a16:creationId xmlns:a16="http://schemas.microsoft.com/office/drawing/2014/main" id="{82663023-076E-9742-A840-AA62A26B4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87" y="2838024"/>
            <a:ext cx="7351475" cy="243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A29A65-B9ED-1345-8C6F-5B5A310BC056}"/>
              </a:ext>
            </a:extLst>
          </p:cNvPr>
          <p:cNvSpPr txBox="1"/>
          <p:nvPr/>
        </p:nvSpPr>
        <p:spPr>
          <a:xfrm>
            <a:off x="938463" y="1913021"/>
            <a:ext cx="3050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Global Cases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2E8653-9372-C446-85F8-9BAA9B09C5E1}"/>
              </a:ext>
            </a:extLst>
          </p:cNvPr>
          <p:cNvSpPr txBox="1"/>
          <p:nvPr/>
        </p:nvSpPr>
        <p:spPr>
          <a:xfrm>
            <a:off x="8295481" y="1913021"/>
            <a:ext cx="3050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Local Cases: </a:t>
            </a:r>
            <a:r>
              <a:rPr lang="en-US" dirty="0">
                <a:solidFill>
                  <a:schemeClr val="tx2"/>
                </a:solidFill>
              </a:rPr>
              <a:t>France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AC640C-F7EC-3342-9CF4-25E1DE1442D5}"/>
              </a:ext>
            </a:extLst>
          </p:cNvPr>
          <p:cNvCxnSpPr>
            <a:cxnSpLocks/>
          </p:cNvCxnSpPr>
          <p:nvPr/>
        </p:nvCxnSpPr>
        <p:spPr>
          <a:xfrm>
            <a:off x="8088146" y="2020773"/>
            <a:ext cx="0" cy="4066807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9">
            <a:extLst>
              <a:ext uri="{FF2B5EF4-FFF2-40B4-BE49-F238E27FC236}">
                <a16:creationId xmlns:a16="http://schemas.microsoft.com/office/drawing/2014/main" id="{ADFF770F-CE5F-FD4E-A008-085638D5AA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53"/>
          <a:stretch/>
        </p:blipFill>
        <p:spPr bwMode="auto">
          <a:xfrm>
            <a:off x="8541929" y="4393569"/>
            <a:ext cx="2446341" cy="169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59542B-29E3-5E41-9D35-3BC7A573A549}"/>
              </a:ext>
            </a:extLst>
          </p:cNvPr>
          <p:cNvSpPr txBox="1"/>
          <p:nvPr/>
        </p:nvSpPr>
        <p:spPr>
          <a:xfrm rot="5400000">
            <a:off x="10800587" y="3203763"/>
            <a:ext cx="801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Cases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D0D8AB94-A39E-2546-A4BA-9573D0B1081D}"/>
              </a:ext>
            </a:extLst>
          </p:cNvPr>
          <p:cNvSpPr txBox="1"/>
          <p:nvPr/>
        </p:nvSpPr>
        <p:spPr>
          <a:xfrm rot="5400000">
            <a:off x="10757716" y="4987338"/>
            <a:ext cx="886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Deaths</a:t>
            </a:r>
          </a:p>
        </p:txBody>
      </p:sp>
      <p:pic>
        <p:nvPicPr>
          <p:cNvPr id="3" name="Audio Recording nov. 13, 2020 11:36:35 p. m." descr="Audio Recording nov. 13, 2020 11:36:35 p. m.">
            <a:hlinkClick r:id="" action="ppaction://media"/>
            <a:extLst>
              <a:ext uri="{FF2B5EF4-FFF2-40B4-BE49-F238E27FC236}">
                <a16:creationId xmlns:a16="http://schemas.microsoft.com/office/drawing/2014/main" id="{1EC47FC2-8A01-E445-AA97-039DC38C462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4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7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97" name="Picture 21">
            <a:extLst>
              <a:ext uri="{FF2B5EF4-FFF2-40B4-BE49-F238E27FC236}">
                <a16:creationId xmlns:a16="http://schemas.microsoft.com/office/drawing/2014/main" id="{EFA693D6-5732-434B-9E47-B823C3E967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10"/>
          <a:stretch/>
        </p:blipFill>
        <p:spPr bwMode="auto">
          <a:xfrm>
            <a:off x="8541929" y="2589479"/>
            <a:ext cx="2468972" cy="169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1">
            <a:extLst>
              <a:ext uri="{FF2B5EF4-FFF2-40B4-BE49-F238E27FC236}">
                <a16:creationId xmlns:a16="http://schemas.microsoft.com/office/drawing/2014/main" id="{367BFEF1-16AE-CC4E-8F22-15DFE106F2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11"/>
          <a:stretch/>
        </p:blipFill>
        <p:spPr bwMode="auto">
          <a:xfrm>
            <a:off x="8519894" y="4387578"/>
            <a:ext cx="2468973" cy="169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1">
            <a:extLst>
              <a:ext uri="{FF2B5EF4-FFF2-40B4-BE49-F238E27FC236}">
                <a16:creationId xmlns:a16="http://schemas.microsoft.com/office/drawing/2014/main" id="{65A96AE3-DBB6-FE49-A9DD-147336A8C326}"/>
              </a:ext>
            </a:extLst>
          </p:cNvPr>
          <p:cNvSpPr txBox="1"/>
          <p:nvPr/>
        </p:nvSpPr>
        <p:spPr>
          <a:xfrm rot="5400000">
            <a:off x="10800587" y="3203763"/>
            <a:ext cx="801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Cases</a:t>
            </a:r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FA8BEE9C-84E2-EA44-9A77-22CFABB38F5A}"/>
              </a:ext>
            </a:extLst>
          </p:cNvPr>
          <p:cNvSpPr txBox="1"/>
          <p:nvPr/>
        </p:nvSpPr>
        <p:spPr>
          <a:xfrm rot="5400000">
            <a:off x="10757716" y="4987338"/>
            <a:ext cx="886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Deaths</a:t>
            </a:r>
          </a:p>
        </p:txBody>
      </p:sp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06" name="think-cell Slide" r:id="rId7" imgW="592" imgH="591" progId="TCLayout.ActiveDocument.1">
                  <p:embed/>
                </p:oleObj>
              </mc:Choice>
              <mc:Fallback>
                <p:oleObj name="think-cell Slide" r:id="rId7" imgW="592" imgH="591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51587" y="699798"/>
            <a:ext cx="10888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Convolutional Neural Network| </a:t>
            </a:r>
            <a:r>
              <a:rPr lang="en-US" sz="2400" dirty="0">
                <a:solidFill>
                  <a:schemeClr val="tx2"/>
                </a:solidFill>
              </a:rPr>
              <a:t>The Convolutional Neural Network was quicker to train than the ANN offering similar results</a:t>
            </a:r>
          </a:p>
        </p:txBody>
      </p:sp>
      <p:pic>
        <p:nvPicPr>
          <p:cNvPr id="117" name="Picture 72" descr="Duke University Logo - The Association for the Advancement of  Sustainability in Higher Education">
            <a:extLst>
              <a:ext uri="{FF2B5EF4-FFF2-40B4-BE49-F238E27FC236}">
                <a16:creationId xmlns:a16="http://schemas.microsoft.com/office/drawing/2014/main" id="{C5EE37C7-2CBF-4129-9D96-CEEB7DBACD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5" b="23171"/>
          <a:stretch/>
        </p:blipFill>
        <p:spPr bwMode="auto">
          <a:xfrm>
            <a:off x="10433317" y="179782"/>
            <a:ext cx="901995" cy="41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93" name="Picture 17">
            <a:extLst>
              <a:ext uri="{FF2B5EF4-FFF2-40B4-BE49-F238E27FC236}">
                <a16:creationId xmlns:a16="http://schemas.microsoft.com/office/drawing/2014/main" id="{11FE917D-33F8-EB49-BDD7-85428A186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87" y="2838024"/>
            <a:ext cx="7351477" cy="243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8A429B-335B-2949-9BC5-4842D294D26A}"/>
              </a:ext>
            </a:extLst>
          </p:cNvPr>
          <p:cNvSpPr txBox="1"/>
          <p:nvPr/>
        </p:nvSpPr>
        <p:spPr>
          <a:xfrm>
            <a:off x="938463" y="1913021"/>
            <a:ext cx="3050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Global Cases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0F3544-FA0E-EC4A-8654-6E1F36CB3F3A}"/>
              </a:ext>
            </a:extLst>
          </p:cNvPr>
          <p:cNvSpPr txBox="1"/>
          <p:nvPr/>
        </p:nvSpPr>
        <p:spPr>
          <a:xfrm>
            <a:off x="8295481" y="1913021"/>
            <a:ext cx="3050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Local Cases: </a:t>
            </a:r>
            <a:r>
              <a:rPr lang="en-US" dirty="0">
                <a:solidFill>
                  <a:schemeClr val="tx2"/>
                </a:solidFill>
              </a:rPr>
              <a:t>UK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806436-F22A-B74F-B703-F1B3C487AD3A}"/>
              </a:ext>
            </a:extLst>
          </p:cNvPr>
          <p:cNvCxnSpPr>
            <a:cxnSpLocks/>
          </p:cNvCxnSpPr>
          <p:nvPr/>
        </p:nvCxnSpPr>
        <p:spPr>
          <a:xfrm>
            <a:off x="8088146" y="2020773"/>
            <a:ext cx="0" cy="4066807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Recording nov. 13, 2020 11:41:36 p. m." descr="Audio Recording nov. 13, 2020 11:41:36 p. m.">
            <a:hlinkClick r:id="" action="ppaction://media"/>
            <a:extLst>
              <a:ext uri="{FF2B5EF4-FFF2-40B4-BE49-F238E27FC236}">
                <a16:creationId xmlns:a16="http://schemas.microsoft.com/office/drawing/2014/main" id="{2D255F27-6325-F449-8ECA-033A0BE6F92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66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6" name="think-cell Slide" r:id="rId6" imgW="592" imgH="591" progId="TCLayout.ActiveDocument.1">
                  <p:embed/>
                </p:oleObj>
              </mc:Choice>
              <mc:Fallback>
                <p:oleObj name="think-cell Slide" r:id="rId6" imgW="592" imgH="591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51587" y="699798"/>
            <a:ext cx="10888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Gated Recurrent Unit| </a:t>
            </a:r>
            <a:r>
              <a:rPr lang="en-US" sz="2400" dirty="0">
                <a:solidFill>
                  <a:schemeClr val="tx2"/>
                </a:solidFill>
              </a:rPr>
              <a:t>The Gated Recurrent Unit did a good job predicting cases at a local level but suffered at a global one</a:t>
            </a:r>
          </a:p>
        </p:txBody>
      </p:sp>
      <p:pic>
        <p:nvPicPr>
          <p:cNvPr id="117" name="Picture 72" descr="Duke University Logo - The Association for the Advancement of  Sustainability in Higher Education">
            <a:extLst>
              <a:ext uri="{FF2B5EF4-FFF2-40B4-BE49-F238E27FC236}">
                <a16:creationId xmlns:a16="http://schemas.microsoft.com/office/drawing/2014/main" id="{C5EE37C7-2CBF-4129-9D96-CEEB7DBACD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5" b="23171"/>
          <a:stretch/>
        </p:blipFill>
        <p:spPr bwMode="auto">
          <a:xfrm>
            <a:off x="10433317" y="179782"/>
            <a:ext cx="901995" cy="41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58232D-4D32-408B-B454-EB6DF2C14B0F}"/>
              </a:ext>
            </a:extLst>
          </p:cNvPr>
          <p:cNvSpPr txBox="1"/>
          <p:nvPr/>
        </p:nvSpPr>
        <p:spPr>
          <a:xfrm>
            <a:off x="938463" y="1913021"/>
            <a:ext cx="3050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Global Cases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EC9481-D548-4E67-95A6-E58ECB9295A7}"/>
              </a:ext>
            </a:extLst>
          </p:cNvPr>
          <p:cNvSpPr txBox="1"/>
          <p:nvPr/>
        </p:nvSpPr>
        <p:spPr>
          <a:xfrm>
            <a:off x="8295481" y="1913021"/>
            <a:ext cx="3050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Local Cases: </a:t>
            </a:r>
            <a:r>
              <a:rPr lang="en-US" dirty="0">
                <a:solidFill>
                  <a:schemeClr val="tx2"/>
                </a:solidFill>
              </a:rPr>
              <a:t>Spain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EF88B72-7172-4AD4-86DB-E8CA04EAA0D3}"/>
              </a:ext>
            </a:extLst>
          </p:cNvPr>
          <p:cNvCxnSpPr>
            <a:cxnSpLocks/>
          </p:cNvCxnSpPr>
          <p:nvPr/>
        </p:nvCxnSpPr>
        <p:spPr>
          <a:xfrm>
            <a:off x="8088146" y="2020773"/>
            <a:ext cx="0" cy="4066807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F967A86-329A-46ED-B7FC-20C6C66E2F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2470" y="2561331"/>
            <a:ext cx="2460279" cy="17378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68BC50-9666-43B7-8506-88C001A8CA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3610" y="4354767"/>
            <a:ext cx="2439139" cy="17188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28F9CB-CAB2-464B-87B3-5A64392D65D8}"/>
              </a:ext>
            </a:extLst>
          </p:cNvPr>
          <p:cNvSpPr txBox="1"/>
          <p:nvPr/>
        </p:nvSpPr>
        <p:spPr>
          <a:xfrm rot="5400000">
            <a:off x="10800587" y="3203763"/>
            <a:ext cx="801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D69B8B-8644-438A-8BD6-9BD630E76B64}"/>
              </a:ext>
            </a:extLst>
          </p:cNvPr>
          <p:cNvSpPr txBox="1"/>
          <p:nvPr/>
        </p:nvSpPr>
        <p:spPr>
          <a:xfrm rot="5400000">
            <a:off x="10757716" y="4987338"/>
            <a:ext cx="886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Deaths</a:t>
            </a:r>
          </a:p>
        </p:txBody>
      </p:sp>
      <p:pic>
        <p:nvPicPr>
          <p:cNvPr id="51217" name="Picture 17">
            <a:extLst>
              <a:ext uri="{FF2B5EF4-FFF2-40B4-BE49-F238E27FC236}">
                <a16:creationId xmlns:a16="http://schemas.microsoft.com/office/drawing/2014/main" id="{6BD5B0CA-B6B5-A941-85CA-06A6808A6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87" y="2840200"/>
            <a:ext cx="7351476" cy="243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Recording nov. 13, 2020 11:03:27 p. m." descr="Audio Recording nov. 13, 2020 11:03:27 p. m.">
            <a:hlinkClick r:id="" action="ppaction://media"/>
            <a:extLst>
              <a:ext uri="{FF2B5EF4-FFF2-40B4-BE49-F238E27FC236}">
                <a16:creationId xmlns:a16="http://schemas.microsoft.com/office/drawing/2014/main" id="{161576E9-12DD-2E42-9304-E29913335B7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4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2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9" name="think-cell Slide" r:id="rId6" imgW="592" imgH="591" progId="TCLayout.ActiveDocument.1">
                  <p:embed/>
                </p:oleObj>
              </mc:Choice>
              <mc:Fallback>
                <p:oleObj name="think-cell Slide" r:id="rId6" imgW="592" imgH="591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51587" y="699798"/>
            <a:ext cx="10888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Long-Short Term Memory| </a:t>
            </a:r>
            <a:r>
              <a:rPr lang="en-US" sz="2400" dirty="0">
                <a:solidFill>
                  <a:schemeClr val="tx2"/>
                </a:solidFill>
              </a:rPr>
              <a:t>The Long-Short Term memory can pick up trends globally but fails to do so locally</a:t>
            </a:r>
          </a:p>
        </p:txBody>
      </p:sp>
      <p:pic>
        <p:nvPicPr>
          <p:cNvPr id="117" name="Picture 72" descr="Duke University Logo - The Association for the Advancement of  Sustainability in Higher Education">
            <a:extLst>
              <a:ext uri="{FF2B5EF4-FFF2-40B4-BE49-F238E27FC236}">
                <a16:creationId xmlns:a16="http://schemas.microsoft.com/office/drawing/2014/main" id="{C5EE37C7-2CBF-4129-9D96-CEEB7DBACD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5" b="23171"/>
          <a:stretch/>
        </p:blipFill>
        <p:spPr bwMode="auto">
          <a:xfrm>
            <a:off x="10433317" y="179782"/>
            <a:ext cx="901995" cy="41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1E3676D-5490-4CA1-8456-4AB7DB13F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87" y="2625330"/>
            <a:ext cx="6946355" cy="353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B5BA6C-B9CC-4079-833F-AD410B0D4CE6}"/>
              </a:ext>
            </a:extLst>
          </p:cNvPr>
          <p:cNvSpPr txBox="1"/>
          <p:nvPr/>
        </p:nvSpPr>
        <p:spPr>
          <a:xfrm>
            <a:off x="938463" y="1913021"/>
            <a:ext cx="3050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Global Cases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493219-8929-455D-93A0-C1ECFF4EEB7C}"/>
              </a:ext>
            </a:extLst>
          </p:cNvPr>
          <p:cNvSpPr txBox="1"/>
          <p:nvPr/>
        </p:nvSpPr>
        <p:spPr>
          <a:xfrm>
            <a:off x="8295481" y="1913021"/>
            <a:ext cx="3050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Local Cases: </a:t>
            </a:r>
            <a:r>
              <a:rPr lang="en-US" dirty="0">
                <a:solidFill>
                  <a:schemeClr val="tx2"/>
                </a:solidFill>
              </a:rPr>
              <a:t>Germany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6E06842-937E-49BF-8F73-7C1D87E7EFF5}"/>
              </a:ext>
            </a:extLst>
          </p:cNvPr>
          <p:cNvCxnSpPr>
            <a:cxnSpLocks/>
          </p:cNvCxnSpPr>
          <p:nvPr/>
        </p:nvCxnSpPr>
        <p:spPr>
          <a:xfrm>
            <a:off x="8088146" y="2020773"/>
            <a:ext cx="0" cy="4066807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2F7E6FA-1F03-4DC2-8C22-50179FE25C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3134" y="2553975"/>
            <a:ext cx="2494701" cy="17300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6E9DB6-744C-4851-9938-CB9B32067C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57971" y="4395182"/>
            <a:ext cx="2485091" cy="16923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87518DC-1B29-4BD3-BCAC-CB8DD44DCAFA}"/>
              </a:ext>
            </a:extLst>
          </p:cNvPr>
          <p:cNvSpPr txBox="1"/>
          <p:nvPr/>
        </p:nvSpPr>
        <p:spPr>
          <a:xfrm rot="5400000">
            <a:off x="10800587" y="3203763"/>
            <a:ext cx="801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2226C5-5ED2-4D5A-8A9D-7FEEB1A05036}"/>
              </a:ext>
            </a:extLst>
          </p:cNvPr>
          <p:cNvSpPr txBox="1"/>
          <p:nvPr/>
        </p:nvSpPr>
        <p:spPr>
          <a:xfrm rot="5400000">
            <a:off x="10757716" y="4987338"/>
            <a:ext cx="886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Deaths</a:t>
            </a:r>
          </a:p>
        </p:txBody>
      </p:sp>
      <p:pic>
        <p:nvPicPr>
          <p:cNvPr id="6" name="Audio Recording nov. 13, 2020 11:05:51 p. m." descr="Audio Recording nov. 13, 2020 11:05:51 p. m.">
            <a:hlinkClick r:id="" action="ppaction://media"/>
            <a:extLst>
              <a:ext uri="{FF2B5EF4-FFF2-40B4-BE49-F238E27FC236}">
                <a16:creationId xmlns:a16="http://schemas.microsoft.com/office/drawing/2014/main" id="{B2B32DCA-B591-3145-BF74-EFB02FD0263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5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2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76" name="think-cell Slide" r:id="rId6" imgW="592" imgH="591" progId="TCLayout.ActiveDocument.1">
                  <p:embed/>
                </p:oleObj>
              </mc:Choice>
              <mc:Fallback>
                <p:oleObj name="think-cell Slide" r:id="rId6" imgW="592" imgH="591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51587" y="699798"/>
            <a:ext cx="10888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Conclusions &amp; Model Results| </a:t>
            </a:r>
            <a:r>
              <a:rPr lang="en-US" sz="2400" dirty="0">
                <a:solidFill>
                  <a:schemeClr val="tx2"/>
                </a:solidFill>
              </a:rPr>
              <a:t>We can reasonably forecast future COVID19 cases at a Global scale, but models do not pick up trends locally</a:t>
            </a:r>
          </a:p>
        </p:txBody>
      </p:sp>
      <p:pic>
        <p:nvPicPr>
          <p:cNvPr id="117" name="Picture 72" descr="Duke University Logo - The Association for the Advancement of  Sustainability in Higher Education">
            <a:extLst>
              <a:ext uri="{FF2B5EF4-FFF2-40B4-BE49-F238E27FC236}">
                <a16:creationId xmlns:a16="http://schemas.microsoft.com/office/drawing/2014/main" id="{C5EE37C7-2CBF-4129-9D96-CEEB7DBACD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5" b="23171"/>
          <a:stretch/>
        </p:blipFill>
        <p:spPr bwMode="auto">
          <a:xfrm>
            <a:off x="10433317" y="179782"/>
            <a:ext cx="901995" cy="41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397655CA-AA56-4464-8AA5-73CDC0BC26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2143"/>
              </p:ext>
            </p:extLst>
          </p:nvPr>
        </p:nvGraphicFramePr>
        <p:xfrm>
          <a:off x="651586" y="1937075"/>
          <a:ext cx="10732105" cy="4019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6745">
                  <a:extLst>
                    <a:ext uri="{9D8B030D-6E8A-4147-A177-3AD203B41FA5}">
                      <a16:colId xmlns:a16="http://schemas.microsoft.com/office/drawing/2014/main" val="42954451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1376097487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593898102"/>
                    </a:ext>
                  </a:extLst>
                </a:gridCol>
                <a:gridCol w="2834640">
                  <a:extLst>
                    <a:ext uri="{9D8B030D-6E8A-4147-A177-3AD203B41FA5}">
                      <a16:colId xmlns:a16="http://schemas.microsoft.com/office/drawing/2014/main" val="1585498447"/>
                    </a:ext>
                  </a:extLst>
                </a:gridCol>
                <a:gridCol w="2834640">
                  <a:extLst>
                    <a:ext uri="{9D8B030D-6E8A-4147-A177-3AD203B41FA5}">
                      <a16:colId xmlns:a16="http://schemas.microsoft.com/office/drawing/2014/main" val="268677737"/>
                    </a:ext>
                  </a:extLst>
                </a:gridCol>
              </a:tblGrid>
              <a:tr h="8038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Global Loss</a:t>
                      </a:r>
                    </a:p>
                  </a:txBody>
                  <a:tcPr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Local Loss</a:t>
                      </a:r>
                    </a:p>
                  </a:txBody>
                  <a:tcPr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Hyperparameters</a:t>
                      </a:r>
                    </a:p>
                  </a:txBody>
                  <a:tcPr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Comments</a:t>
                      </a:r>
                    </a:p>
                  </a:txBody>
                  <a:tcPr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481141"/>
                  </a:ext>
                </a:extLst>
              </a:tr>
              <a:tr h="80381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Artificial Neural Network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Train:  0.01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Test: 1.01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Train:  0.20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Test: 0.13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Learning Rate: 0.00025, Optimizer: Adam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81617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Good results overall. Outperformed the recurrent NNs.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622725"/>
                  </a:ext>
                </a:extLst>
              </a:tr>
              <a:tr h="80381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Convolutional Neural Network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Train:  0.11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Test: 1.29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Train:  0.20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Test: 0.13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81617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Learning Rate: 0.00025, Optimizer: Adam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81617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Similar performance to the ANN, obtained same results on last epoch for local models.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223365"/>
                  </a:ext>
                </a:extLst>
              </a:tr>
              <a:tr h="80381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Gated Recurrent Unit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Train: 11.56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Test: 4.51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Train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: 0.98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Test: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0.07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Weight Decay: 0, Dropout: 0.01, Learning Rate: 0.00025, Optimizer: Adam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Very similar results to LSTM globally </a:t>
                      </a:r>
                      <a:r>
                        <a:rPr lang="en-US" sz="1400" dirty="0"/>
                        <a:t>but better results locally.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71571"/>
                  </a:ext>
                </a:extLst>
              </a:tr>
              <a:tr h="80381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Long-Short Term Memory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Train: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0.22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Test: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6.45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Train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: 0.96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Test: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0.13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Weight Decay: 0, Dropout: 0.01, Learning Rate: 0.00025, Optimizer: Adam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Picks up trends globally around 575. It starts overfitting at 1250. Does not pick up trends locally.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377297"/>
                  </a:ext>
                </a:extLst>
              </a:tr>
            </a:tbl>
          </a:graphicData>
        </a:graphic>
      </p:graphicFrame>
      <p:pic>
        <p:nvPicPr>
          <p:cNvPr id="3" name="Audio Recording nov. 13, 2020 11:44:36 p. m." descr="Audio Recording nov. 13, 2020 11:44:36 p. m.">
            <a:hlinkClick r:id="" action="ppaction://media"/>
            <a:extLst>
              <a:ext uri="{FF2B5EF4-FFF2-40B4-BE49-F238E27FC236}">
                <a16:creationId xmlns:a16="http://schemas.microsoft.com/office/drawing/2014/main" id="{3F409A81-A775-4A4B-A25D-AFEF2C41FEA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17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7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5060&quot;&gt;&lt;version val=&quot;2841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0W0EjraY96LS.W.q3JEC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XrDDUNjAU.1WmkY9taA6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hLwOAhtizpvaebia8Ko_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JTMLR8WmoRdpqfny92YE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ObE6LhncaVPes0JLK1Tp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E0O_i2qn8pvA068zXX0H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V_Ihfq.v0AzfDwO5424Y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7kDhAElrJsmrJdyAf8Xm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PTf4qRmHQk9TRqugmiW.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Z21HlF8aZ6okPKEuTMuT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Pyyku4fRV5_8kydiRtIvA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181617"/>
      </a:dk1>
      <a:lt1>
        <a:sysClr val="window" lastClr="FFFFFF"/>
      </a:lt1>
      <a:dk2>
        <a:srgbClr val="174A7C"/>
      </a:dk2>
      <a:lt2>
        <a:srgbClr val="3AA8A5"/>
      </a:lt2>
      <a:accent1>
        <a:srgbClr val="007DAD"/>
      </a:accent1>
      <a:accent2>
        <a:srgbClr val="3D5F84"/>
      </a:accent2>
      <a:accent3>
        <a:srgbClr val="007D6F"/>
      </a:accent3>
      <a:accent4>
        <a:srgbClr val="5E273E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10078</TotalTime>
  <Words>712</Words>
  <Application>Microsoft Macintosh PowerPoint</Application>
  <PresentationFormat>Panorámica</PresentationFormat>
  <Paragraphs>142</Paragraphs>
  <Slides>10</Slides>
  <Notes>0</Notes>
  <HiddenSlides>0</HiddenSlides>
  <MMClips>10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Office Theme</vt:lpstr>
      <vt:lpstr>think-cell Slide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Guillem</dc:creator>
  <cp:lastModifiedBy>Sebastian Soriano Perez</cp:lastModifiedBy>
  <cp:revision>311</cp:revision>
  <dcterms:created xsi:type="dcterms:W3CDTF">2019-10-03T18:21:07Z</dcterms:created>
  <dcterms:modified xsi:type="dcterms:W3CDTF">2020-11-14T04:49:34Z</dcterms:modified>
</cp:coreProperties>
</file>